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handoutMasterIdLst>
    <p:handoutMasterId r:id="rId22"/>
  </p:handoutMasterIdLst>
  <p:sldIdLst>
    <p:sldId id="283" r:id="rId2"/>
    <p:sldId id="257" r:id="rId3"/>
    <p:sldId id="263" r:id="rId4"/>
    <p:sldId id="270" r:id="rId5"/>
    <p:sldId id="271" r:id="rId6"/>
    <p:sldId id="277" r:id="rId7"/>
    <p:sldId id="278" r:id="rId8"/>
    <p:sldId id="279" r:id="rId9"/>
    <p:sldId id="280" r:id="rId10"/>
    <p:sldId id="258" r:id="rId11"/>
    <p:sldId id="259" r:id="rId12"/>
    <p:sldId id="260" r:id="rId13"/>
    <p:sldId id="261" r:id="rId14"/>
    <p:sldId id="262" r:id="rId15"/>
    <p:sldId id="265" r:id="rId16"/>
    <p:sldId id="266" r:id="rId17"/>
    <p:sldId id="267" r:id="rId18"/>
    <p:sldId id="281" r:id="rId19"/>
    <p:sldId id="269"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91" autoAdjust="0"/>
    <p:restoredTop sz="94660"/>
  </p:normalViewPr>
  <p:slideViewPr>
    <p:cSldViewPr>
      <p:cViewPr varScale="1">
        <p:scale>
          <a:sx n="85" d="100"/>
          <a:sy n="85" d="100"/>
        </p:scale>
        <p:origin x="96" y="414"/>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195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8D36D45-C0D3-400E-ADE5-97CDBF6028A5}" type="datetimeFigureOut">
              <a:rPr lang="en-US"/>
              <a:pPr>
                <a:defRPr/>
              </a:pPr>
              <a:t>6/28/2018</a:t>
            </a:fld>
            <a:endParaRPr lang="en-US"/>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B4A19E7-C850-4C51-825E-A8DF37CF02C1}" type="slidenum">
              <a:rPr lang="en-US"/>
              <a:pPr>
                <a:defRPr/>
              </a:pPr>
              <a:t>‹#›</a:t>
            </a:fld>
            <a:endParaRPr lang="en-US"/>
          </a:p>
        </p:txBody>
      </p:sp>
    </p:spTree>
    <p:extLst>
      <p:ext uri="{BB962C8B-B14F-4D97-AF65-F5344CB8AC3E}">
        <p14:creationId xmlns:p14="http://schemas.microsoft.com/office/powerpoint/2010/main" val="3256115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EE2AD3A-FB26-4FC9-9251-0D53E5530650}" type="datetimeFigureOut">
              <a:rPr lang="en-US"/>
              <a:pPr>
                <a:defRPr/>
              </a:pPr>
              <a:t>6/28/2018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804902C-28E6-4C1F-9F80-8172542215AC}" type="slidenum">
              <a:rPr lang="en-US"/>
              <a:pPr>
                <a:defRPr/>
              </a:pPr>
              <a:t>‹#›</a:t>
            </a:fld>
            <a:endParaRPr lang="en-US"/>
          </a:p>
        </p:txBody>
      </p:sp>
    </p:spTree>
    <p:extLst>
      <p:ext uri="{BB962C8B-B14F-4D97-AF65-F5344CB8AC3E}">
        <p14:creationId xmlns:p14="http://schemas.microsoft.com/office/powerpoint/2010/main" val="36252771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04902C-28E6-4C1F-9F80-8172542215AC}" type="slidenum">
              <a:rPr lang="en-US" smtClean="0"/>
              <a:pPr>
                <a:defRPr/>
              </a:pPr>
              <a:t>1</a:t>
            </a:fld>
            <a:endParaRPr lang="en-US"/>
          </a:p>
        </p:txBody>
      </p:sp>
    </p:spTree>
    <p:extLst>
      <p:ext uri="{BB962C8B-B14F-4D97-AF65-F5344CB8AC3E}">
        <p14:creationId xmlns:p14="http://schemas.microsoft.com/office/powerpoint/2010/main" val="2433613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04902C-28E6-4C1F-9F80-8172542215AC}" type="slidenum">
              <a:rPr lang="en-US" smtClean="0"/>
              <a:pPr>
                <a:defRPr/>
              </a:pPr>
              <a:t>10</a:t>
            </a:fld>
            <a:endParaRPr lang="en-US"/>
          </a:p>
        </p:txBody>
      </p:sp>
    </p:spTree>
    <p:extLst>
      <p:ext uri="{BB962C8B-B14F-4D97-AF65-F5344CB8AC3E}">
        <p14:creationId xmlns:p14="http://schemas.microsoft.com/office/powerpoint/2010/main" val="4048091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04902C-28E6-4C1F-9F80-8172542215AC}" type="slidenum">
              <a:rPr lang="en-US" smtClean="0"/>
              <a:pPr>
                <a:defRPr/>
              </a:pPr>
              <a:t>11</a:t>
            </a:fld>
            <a:endParaRPr lang="en-US"/>
          </a:p>
        </p:txBody>
      </p:sp>
    </p:spTree>
    <p:extLst>
      <p:ext uri="{BB962C8B-B14F-4D97-AF65-F5344CB8AC3E}">
        <p14:creationId xmlns:p14="http://schemas.microsoft.com/office/powerpoint/2010/main" val="1402261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04902C-28E6-4C1F-9F80-8172542215AC}" type="slidenum">
              <a:rPr lang="en-US" smtClean="0"/>
              <a:pPr>
                <a:defRPr/>
              </a:pPr>
              <a:t>12</a:t>
            </a:fld>
            <a:endParaRPr lang="en-US"/>
          </a:p>
        </p:txBody>
      </p:sp>
    </p:spTree>
    <p:extLst>
      <p:ext uri="{BB962C8B-B14F-4D97-AF65-F5344CB8AC3E}">
        <p14:creationId xmlns:p14="http://schemas.microsoft.com/office/powerpoint/2010/main" val="1760779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04902C-28E6-4C1F-9F80-8172542215AC}" type="slidenum">
              <a:rPr lang="en-US" smtClean="0"/>
              <a:pPr>
                <a:defRPr/>
              </a:pPr>
              <a:t>13</a:t>
            </a:fld>
            <a:endParaRPr lang="en-US"/>
          </a:p>
        </p:txBody>
      </p:sp>
    </p:spTree>
    <p:extLst>
      <p:ext uri="{BB962C8B-B14F-4D97-AF65-F5344CB8AC3E}">
        <p14:creationId xmlns:p14="http://schemas.microsoft.com/office/powerpoint/2010/main" val="970490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04902C-28E6-4C1F-9F80-8172542215AC}" type="slidenum">
              <a:rPr lang="en-US" smtClean="0"/>
              <a:pPr>
                <a:defRPr/>
              </a:pPr>
              <a:t>14</a:t>
            </a:fld>
            <a:endParaRPr lang="en-US"/>
          </a:p>
        </p:txBody>
      </p:sp>
    </p:spTree>
    <p:extLst>
      <p:ext uri="{BB962C8B-B14F-4D97-AF65-F5344CB8AC3E}">
        <p14:creationId xmlns:p14="http://schemas.microsoft.com/office/powerpoint/2010/main" val="1754400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04902C-28E6-4C1F-9F80-8172542215AC}" type="slidenum">
              <a:rPr lang="en-US" smtClean="0"/>
              <a:pPr>
                <a:defRPr/>
              </a:pPr>
              <a:t>15</a:t>
            </a:fld>
            <a:endParaRPr lang="en-US"/>
          </a:p>
        </p:txBody>
      </p:sp>
    </p:spTree>
    <p:extLst>
      <p:ext uri="{BB962C8B-B14F-4D97-AF65-F5344CB8AC3E}">
        <p14:creationId xmlns:p14="http://schemas.microsoft.com/office/powerpoint/2010/main" val="18845756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04902C-28E6-4C1F-9F80-8172542215AC}" type="slidenum">
              <a:rPr lang="en-US" smtClean="0"/>
              <a:pPr>
                <a:defRPr/>
              </a:pPr>
              <a:t>16</a:t>
            </a:fld>
            <a:endParaRPr lang="en-US"/>
          </a:p>
        </p:txBody>
      </p:sp>
    </p:spTree>
    <p:extLst>
      <p:ext uri="{BB962C8B-B14F-4D97-AF65-F5344CB8AC3E}">
        <p14:creationId xmlns:p14="http://schemas.microsoft.com/office/powerpoint/2010/main" val="31205344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04902C-28E6-4C1F-9F80-8172542215AC}" type="slidenum">
              <a:rPr lang="en-US" smtClean="0"/>
              <a:pPr>
                <a:defRPr/>
              </a:pPr>
              <a:t>17</a:t>
            </a:fld>
            <a:endParaRPr lang="en-US"/>
          </a:p>
        </p:txBody>
      </p:sp>
    </p:spTree>
    <p:extLst>
      <p:ext uri="{BB962C8B-B14F-4D97-AF65-F5344CB8AC3E}">
        <p14:creationId xmlns:p14="http://schemas.microsoft.com/office/powerpoint/2010/main" val="24016138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04902C-28E6-4C1F-9F80-8172542215AC}" type="slidenum">
              <a:rPr lang="en-US" smtClean="0"/>
              <a:pPr>
                <a:defRPr/>
              </a:pPr>
              <a:t>18</a:t>
            </a:fld>
            <a:endParaRPr lang="en-US"/>
          </a:p>
        </p:txBody>
      </p:sp>
    </p:spTree>
    <p:extLst>
      <p:ext uri="{BB962C8B-B14F-4D97-AF65-F5344CB8AC3E}">
        <p14:creationId xmlns:p14="http://schemas.microsoft.com/office/powerpoint/2010/main" val="3359932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04902C-28E6-4C1F-9F80-8172542215AC}" type="slidenum">
              <a:rPr lang="en-US" smtClean="0"/>
              <a:pPr>
                <a:defRPr/>
              </a:pPr>
              <a:t>19</a:t>
            </a:fld>
            <a:endParaRPr lang="en-US"/>
          </a:p>
        </p:txBody>
      </p:sp>
    </p:spTree>
    <p:extLst>
      <p:ext uri="{BB962C8B-B14F-4D97-AF65-F5344CB8AC3E}">
        <p14:creationId xmlns:p14="http://schemas.microsoft.com/office/powerpoint/2010/main" val="4251298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04902C-28E6-4C1F-9F80-8172542215AC}" type="slidenum">
              <a:rPr lang="en-US" smtClean="0"/>
              <a:pPr>
                <a:defRPr/>
              </a:pPr>
              <a:t>2</a:t>
            </a:fld>
            <a:endParaRPr lang="en-US"/>
          </a:p>
        </p:txBody>
      </p:sp>
    </p:spTree>
    <p:extLst>
      <p:ext uri="{BB962C8B-B14F-4D97-AF65-F5344CB8AC3E}">
        <p14:creationId xmlns:p14="http://schemas.microsoft.com/office/powerpoint/2010/main" val="3677020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04902C-28E6-4C1F-9F80-8172542215AC}" type="slidenum">
              <a:rPr lang="en-US" smtClean="0"/>
              <a:pPr>
                <a:defRPr/>
              </a:pPr>
              <a:t>3</a:t>
            </a:fld>
            <a:endParaRPr lang="en-US"/>
          </a:p>
        </p:txBody>
      </p:sp>
    </p:spTree>
    <p:extLst>
      <p:ext uri="{BB962C8B-B14F-4D97-AF65-F5344CB8AC3E}">
        <p14:creationId xmlns:p14="http://schemas.microsoft.com/office/powerpoint/2010/main" val="3766616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04902C-28E6-4C1F-9F80-8172542215AC}" type="slidenum">
              <a:rPr lang="en-US" smtClean="0"/>
              <a:pPr>
                <a:defRPr/>
              </a:pPr>
              <a:t>4</a:t>
            </a:fld>
            <a:endParaRPr lang="en-US"/>
          </a:p>
        </p:txBody>
      </p:sp>
    </p:spTree>
    <p:extLst>
      <p:ext uri="{BB962C8B-B14F-4D97-AF65-F5344CB8AC3E}">
        <p14:creationId xmlns:p14="http://schemas.microsoft.com/office/powerpoint/2010/main" val="1815284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04902C-28E6-4C1F-9F80-8172542215AC}" type="slidenum">
              <a:rPr lang="en-US" smtClean="0"/>
              <a:pPr>
                <a:defRPr/>
              </a:pPr>
              <a:t>5</a:t>
            </a:fld>
            <a:endParaRPr lang="en-US"/>
          </a:p>
        </p:txBody>
      </p:sp>
    </p:spTree>
    <p:extLst>
      <p:ext uri="{BB962C8B-B14F-4D97-AF65-F5344CB8AC3E}">
        <p14:creationId xmlns:p14="http://schemas.microsoft.com/office/powerpoint/2010/main" val="4033937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04902C-28E6-4C1F-9F80-8172542215AC}" type="slidenum">
              <a:rPr lang="en-US" smtClean="0"/>
              <a:pPr>
                <a:defRPr/>
              </a:pPr>
              <a:t>6</a:t>
            </a:fld>
            <a:endParaRPr lang="en-US"/>
          </a:p>
        </p:txBody>
      </p:sp>
    </p:spTree>
    <p:extLst>
      <p:ext uri="{BB962C8B-B14F-4D97-AF65-F5344CB8AC3E}">
        <p14:creationId xmlns:p14="http://schemas.microsoft.com/office/powerpoint/2010/main" val="3664306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04902C-28E6-4C1F-9F80-8172542215AC}" type="slidenum">
              <a:rPr lang="en-US" smtClean="0"/>
              <a:pPr>
                <a:defRPr/>
              </a:pPr>
              <a:t>7</a:t>
            </a:fld>
            <a:endParaRPr lang="en-US"/>
          </a:p>
        </p:txBody>
      </p:sp>
    </p:spTree>
    <p:extLst>
      <p:ext uri="{BB962C8B-B14F-4D97-AF65-F5344CB8AC3E}">
        <p14:creationId xmlns:p14="http://schemas.microsoft.com/office/powerpoint/2010/main" val="2004516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04902C-28E6-4C1F-9F80-8172542215AC}" type="slidenum">
              <a:rPr lang="en-US" smtClean="0"/>
              <a:pPr>
                <a:defRPr/>
              </a:pPr>
              <a:t>8</a:t>
            </a:fld>
            <a:endParaRPr lang="en-US"/>
          </a:p>
        </p:txBody>
      </p:sp>
    </p:spTree>
    <p:extLst>
      <p:ext uri="{BB962C8B-B14F-4D97-AF65-F5344CB8AC3E}">
        <p14:creationId xmlns:p14="http://schemas.microsoft.com/office/powerpoint/2010/main" val="3976972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804902C-28E6-4C1F-9F80-8172542215AC}" type="slidenum">
              <a:rPr lang="en-US" smtClean="0"/>
              <a:pPr>
                <a:defRPr/>
              </a:pPr>
              <a:t>9</a:t>
            </a:fld>
            <a:endParaRPr lang="en-US"/>
          </a:p>
        </p:txBody>
      </p:sp>
    </p:spTree>
    <p:extLst>
      <p:ext uri="{BB962C8B-B14F-4D97-AF65-F5344CB8AC3E}">
        <p14:creationId xmlns:p14="http://schemas.microsoft.com/office/powerpoint/2010/main" val="3534191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47333" y="5020156"/>
            <a:ext cx="5249334" cy="1380646"/>
          </a:xfrm>
          <a:prstGeom prst="rect">
            <a:avLst/>
          </a:prstGeom>
        </p:spPr>
      </p:pic>
      <p:sp>
        <p:nvSpPr>
          <p:cNvPr id="5" name="Rectangle 4"/>
          <p:cNvSpPr/>
          <p:nvPr/>
        </p:nvSpPr>
        <p:spPr>
          <a:xfrm>
            <a:off x="0" y="1"/>
            <a:ext cx="9144000" cy="45258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199111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4" y="4732865"/>
            <a:ext cx="7514033" cy="566738"/>
          </a:xfrm>
          <a:prstGeom prst="rect">
            <a:avLst/>
          </a:prstGeom>
        </p:spPr>
        <p:txBody>
          <a:bodyPr anchor="b">
            <a:normAutofit/>
          </a:bodyPr>
          <a:lstStyle>
            <a:lvl1pPr algn="ctr">
              <a:defRPr sz="1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509" y="932112"/>
            <a:ext cx="6169458"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1113234" y="5299603"/>
            <a:ext cx="7514033" cy="493712"/>
          </a:xfrm>
          <a:prstGeom prst="rect">
            <a:avLst/>
          </a:prstGeom>
        </p:spPr>
        <p:txBody>
          <a:bodyPr>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a:xfrm>
            <a:off x="7299492" y="5883276"/>
            <a:ext cx="857250" cy="365125"/>
          </a:xfrm>
          <a:prstGeom prst="rect">
            <a:avLst/>
          </a:prstGeom>
        </p:spPr>
        <p:txBody>
          <a:bodyPr/>
          <a:lstStyle/>
          <a:p>
            <a:pPr>
              <a:defRPr/>
            </a:pPr>
            <a:fld id="{C6CAC09E-7167-4D1A-8BE6-14486D8F2D3D}" type="datetimeFigureOut">
              <a:rPr lang="en-US" smtClean="0"/>
              <a:pPr>
                <a:defRPr/>
              </a:pPr>
              <a:t>6/28/2018</a:t>
            </a:fld>
            <a:endParaRPr lang="en-US"/>
          </a:p>
        </p:txBody>
      </p:sp>
      <p:sp>
        <p:nvSpPr>
          <p:cNvPr id="6" name="Footer Placeholder 5"/>
          <p:cNvSpPr>
            <a:spLocks noGrp="1"/>
          </p:cNvSpPr>
          <p:nvPr>
            <p:ph type="ftr" sz="quarter" idx="11"/>
          </p:nvPr>
        </p:nvSpPr>
        <p:spPr>
          <a:xfrm>
            <a:off x="1929210" y="5883276"/>
            <a:ext cx="5313133"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8213893" y="5883276"/>
            <a:ext cx="413375" cy="365125"/>
          </a:xfrm>
          <a:prstGeom prst="rect">
            <a:avLst/>
          </a:prstGeom>
        </p:spPr>
        <p:txBody>
          <a:bodyPr/>
          <a:lstStyle/>
          <a:p>
            <a:pPr>
              <a:defRPr/>
            </a:pPr>
            <a:fld id="{E7965768-DF34-4268-95E5-105A32549DF3}" type="slidenum">
              <a:rPr lang="en-US" smtClean="0"/>
              <a:pPr>
                <a:defRPr/>
              </a:pPr>
              <a:t>‹#›</a:t>
            </a:fld>
            <a:endParaRPr lang="en-US"/>
          </a:p>
        </p:txBody>
      </p:sp>
    </p:spTree>
    <p:extLst>
      <p:ext uri="{BB962C8B-B14F-4D97-AF65-F5344CB8AC3E}">
        <p14:creationId xmlns:p14="http://schemas.microsoft.com/office/powerpoint/2010/main" val="117347689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5" y="685800"/>
            <a:ext cx="7514033" cy="3048000"/>
          </a:xfrm>
          <a:prstGeom prst="rect">
            <a:avLst/>
          </a:prstGeom>
        </p:spPr>
        <p:txBody>
          <a:bodyPr anchor="ctr">
            <a:normAutofit/>
          </a:bodyPr>
          <a:lstStyle>
            <a:lvl1pPr algn="ctr">
              <a:defRPr sz="2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234" y="4343400"/>
            <a:ext cx="7514035" cy="1447800"/>
          </a:xfrm>
          <a:prstGeom prst="rect">
            <a:avLst/>
          </a:prstGeo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99492" y="5883276"/>
            <a:ext cx="857250" cy="365125"/>
          </a:xfrm>
          <a:prstGeom prst="rect">
            <a:avLst/>
          </a:prstGeom>
        </p:spPr>
        <p:txBody>
          <a:bodyPr/>
          <a:lstStyle/>
          <a:p>
            <a:pPr>
              <a:defRPr/>
            </a:pPr>
            <a:fld id="{C6CAC09E-7167-4D1A-8BE6-14486D8F2D3D}" type="datetimeFigureOut">
              <a:rPr lang="en-US" smtClean="0"/>
              <a:pPr>
                <a:defRPr/>
              </a:pPr>
              <a:t>6/28/2018</a:t>
            </a:fld>
            <a:endParaRPr lang="en-US"/>
          </a:p>
        </p:txBody>
      </p:sp>
      <p:sp>
        <p:nvSpPr>
          <p:cNvPr id="5" name="Footer Placeholder 4"/>
          <p:cNvSpPr>
            <a:spLocks noGrp="1"/>
          </p:cNvSpPr>
          <p:nvPr>
            <p:ph type="ftr" sz="quarter" idx="11"/>
          </p:nvPr>
        </p:nvSpPr>
        <p:spPr>
          <a:xfrm>
            <a:off x="1929210" y="5883276"/>
            <a:ext cx="5313133"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8213893" y="5883276"/>
            <a:ext cx="413375" cy="365125"/>
          </a:xfrm>
          <a:prstGeom prst="rect">
            <a:avLst/>
          </a:prstGeom>
        </p:spPr>
        <p:txBody>
          <a:bodyPr/>
          <a:lstStyle/>
          <a:p>
            <a:pPr>
              <a:defRPr/>
            </a:pPr>
            <a:fld id="{E7965768-DF34-4268-95E5-105A32549DF3}" type="slidenum">
              <a:rPr lang="en-US" smtClean="0"/>
              <a:pPr>
                <a:defRPr/>
              </a:pPr>
              <a:t>‹#›</a:t>
            </a:fld>
            <a:endParaRPr lang="en-US"/>
          </a:p>
        </p:txBody>
      </p:sp>
    </p:spTree>
    <p:extLst>
      <p:ext uri="{BB962C8B-B14F-4D97-AF65-F5344CB8AC3E}">
        <p14:creationId xmlns:p14="http://schemas.microsoft.com/office/powerpoint/2010/main" val="271114609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198959" y="86302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8170069" y="2819399"/>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656159" y="685801"/>
            <a:ext cx="6742509" cy="2743199"/>
          </a:xfrm>
          <a:prstGeom prst="rect">
            <a:avLst/>
          </a:prstGeom>
        </p:spPr>
        <p:txBody>
          <a:bodyPr anchor="ctr">
            <a:normAutofit/>
          </a:bodyPr>
          <a:lstStyle>
            <a:lvl1pPr algn="ctr">
              <a:defRPr sz="24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827609" y="3428999"/>
            <a:ext cx="6399611" cy="381000"/>
          </a:xfrm>
          <a:prstGeom prst="rect">
            <a:avLst/>
          </a:prstGeom>
        </p:spPr>
        <p:txBody>
          <a:bodyPr anchor="ctr">
            <a:normAutofit/>
          </a:bodyPr>
          <a:lstStyle>
            <a:lvl1pPr marL="0" indent="0">
              <a:buFontTx/>
              <a:buNone/>
              <a:defRPr sz="135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234" y="4343400"/>
            <a:ext cx="7514033" cy="1447800"/>
          </a:xfrm>
          <a:prstGeom prst="rect">
            <a:avLst/>
          </a:prstGeo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99492" y="5883276"/>
            <a:ext cx="857250" cy="365125"/>
          </a:xfrm>
          <a:prstGeom prst="rect">
            <a:avLst/>
          </a:prstGeom>
        </p:spPr>
        <p:txBody>
          <a:bodyPr/>
          <a:lstStyle/>
          <a:p>
            <a:pPr>
              <a:defRPr/>
            </a:pPr>
            <a:fld id="{C6CAC09E-7167-4D1A-8BE6-14486D8F2D3D}" type="datetimeFigureOut">
              <a:rPr lang="en-US" smtClean="0"/>
              <a:pPr>
                <a:defRPr/>
              </a:pPr>
              <a:t>6/28/2018</a:t>
            </a:fld>
            <a:endParaRPr lang="en-US"/>
          </a:p>
        </p:txBody>
      </p:sp>
      <p:sp>
        <p:nvSpPr>
          <p:cNvPr id="5" name="Footer Placeholder 4"/>
          <p:cNvSpPr>
            <a:spLocks noGrp="1"/>
          </p:cNvSpPr>
          <p:nvPr>
            <p:ph type="ftr" sz="quarter" idx="11"/>
          </p:nvPr>
        </p:nvSpPr>
        <p:spPr>
          <a:xfrm>
            <a:off x="1929210" y="5883276"/>
            <a:ext cx="5313133"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8213893" y="5883276"/>
            <a:ext cx="413375" cy="365125"/>
          </a:xfrm>
          <a:prstGeom prst="rect">
            <a:avLst/>
          </a:prstGeom>
        </p:spPr>
        <p:txBody>
          <a:bodyPr/>
          <a:lstStyle/>
          <a:p>
            <a:pPr>
              <a:defRPr/>
            </a:pPr>
            <a:fld id="{E7965768-DF34-4268-95E5-105A32549DF3}" type="slidenum">
              <a:rPr lang="en-US" smtClean="0"/>
              <a:pPr>
                <a:defRPr/>
              </a:pPr>
              <a:t>‹#›</a:t>
            </a:fld>
            <a:endParaRPr lang="en-US"/>
          </a:p>
        </p:txBody>
      </p:sp>
    </p:spTree>
    <p:extLst>
      <p:ext uri="{BB962C8B-B14F-4D97-AF65-F5344CB8AC3E}">
        <p14:creationId xmlns:p14="http://schemas.microsoft.com/office/powerpoint/2010/main" val="317774376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235" y="3308581"/>
            <a:ext cx="7514032" cy="1468800"/>
          </a:xfrm>
          <a:prstGeom prst="rect">
            <a:avLst/>
          </a:prstGeom>
        </p:spPr>
        <p:txBody>
          <a:bodyPr anchor="b">
            <a:normAutofit/>
          </a:bodyPr>
          <a:lstStyle>
            <a:lvl1pPr algn="r">
              <a:defRPr sz="2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234" y="4777381"/>
            <a:ext cx="7514033" cy="860400"/>
          </a:xfrm>
          <a:prstGeom prst="rect">
            <a:avLst/>
          </a:prstGeo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99492" y="5883276"/>
            <a:ext cx="857250" cy="365125"/>
          </a:xfrm>
          <a:prstGeom prst="rect">
            <a:avLst/>
          </a:prstGeom>
        </p:spPr>
        <p:txBody>
          <a:bodyPr/>
          <a:lstStyle/>
          <a:p>
            <a:pPr>
              <a:defRPr/>
            </a:pPr>
            <a:fld id="{C6CAC09E-7167-4D1A-8BE6-14486D8F2D3D}" type="datetimeFigureOut">
              <a:rPr lang="en-US" smtClean="0"/>
              <a:pPr>
                <a:defRPr/>
              </a:pPr>
              <a:t>6/28/2018</a:t>
            </a:fld>
            <a:endParaRPr lang="en-US"/>
          </a:p>
        </p:txBody>
      </p:sp>
      <p:sp>
        <p:nvSpPr>
          <p:cNvPr id="5" name="Footer Placeholder 4"/>
          <p:cNvSpPr>
            <a:spLocks noGrp="1"/>
          </p:cNvSpPr>
          <p:nvPr>
            <p:ph type="ftr" sz="quarter" idx="11"/>
          </p:nvPr>
        </p:nvSpPr>
        <p:spPr>
          <a:xfrm>
            <a:off x="1929210" y="5883276"/>
            <a:ext cx="5313133"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8213893" y="5883276"/>
            <a:ext cx="413375" cy="365125"/>
          </a:xfrm>
          <a:prstGeom prst="rect">
            <a:avLst/>
          </a:prstGeom>
        </p:spPr>
        <p:txBody>
          <a:bodyPr/>
          <a:lstStyle/>
          <a:p>
            <a:pPr>
              <a:defRPr/>
            </a:pPr>
            <a:fld id="{E7965768-DF34-4268-95E5-105A32549DF3}" type="slidenum">
              <a:rPr lang="en-US" smtClean="0"/>
              <a:pPr>
                <a:defRPr/>
              </a:pPr>
              <a:t>‹#›</a:t>
            </a:fld>
            <a:endParaRPr lang="en-US"/>
          </a:p>
        </p:txBody>
      </p:sp>
    </p:spTree>
    <p:extLst>
      <p:ext uri="{BB962C8B-B14F-4D97-AF65-F5344CB8AC3E}">
        <p14:creationId xmlns:p14="http://schemas.microsoft.com/office/powerpoint/2010/main" val="1378028086"/>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198959" y="86302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8170069" y="2819399"/>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656159" y="685801"/>
            <a:ext cx="6742509" cy="2743199"/>
          </a:xfrm>
          <a:prstGeom prst="rect">
            <a:avLst/>
          </a:prstGeom>
        </p:spPr>
        <p:txBody>
          <a:bodyPr anchor="ctr">
            <a:normAutofit/>
          </a:bodyPr>
          <a:lstStyle>
            <a:lvl1pPr algn="ctr">
              <a:defRPr sz="24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235" y="3886200"/>
            <a:ext cx="7514033" cy="889000"/>
          </a:xfrm>
          <a:prstGeom prst="rect">
            <a:avLst/>
          </a:prstGeom>
        </p:spPr>
        <p:txBody>
          <a:bodyPr vert="horz" lIns="91440" tIns="45720" rIns="91440" bIns="45720" rtlCol="0" anchor="b">
            <a:normAutofit/>
          </a:bodyPr>
          <a:lstStyle>
            <a:lvl1pPr algn="r">
              <a:buNone/>
              <a:defRPr lang="en-US" sz="1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234" y="4775200"/>
            <a:ext cx="7514033" cy="1016000"/>
          </a:xfrm>
          <a:prstGeom prst="rect">
            <a:avLst/>
          </a:prstGeom>
        </p:spPr>
        <p:txBody>
          <a:bodyPr anchor="t">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99492" y="5883276"/>
            <a:ext cx="857250" cy="365125"/>
          </a:xfrm>
          <a:prstGeom prst="rect">
            <a:avLst/>
          </a:prstGeom>
        </p:spPr>
        <p:txBody>
          <a:bodyPr/>
          <a:lstStyle/>
          <a:p>
            <a:pPr>
              <a:defRPr/>
            </a:pPr>
            <a:fld id="{C6CAC09E-7167-4D1A-8BE6-14486D8F2D3D}" type="datetimeFigureOut">
              <a:rPr lang="en-US" smtClean="0"/>
              <a:pPr>
                <a:defRPr/>
              </a:pPr>
              <a:t>6/28/2018</a:t>
            </a:fld>
            <a:endParaRPr lang="en-US"/>
          </a:p>
        </p:txBody>
      </p:sp>
      <p:sp>
        <p:nvSpPr>
          <p:cNvPr id="5" name="Footer Placeholder 4"/>
          <p:cNvSpPr>
            <a:spLocks noGrp="1"/>
          </p:cNvSpPr>
          <p:nvPr>
            <p:ph type="ftr" sz="quarter" idx="11"/>
          </p:nvPr>
        </p:nvSpPr>
        <p:spPr>
          <a:xfrm>
            <a:off x="1929210" y="5883276"/>
            <a:ext cx="5313133"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8213893" y="5883276"/>
            <a:ext cx="413375" cy="365125"/>
          </a:xfrm>
          <a:prstGeom prst="rect">
            <a:avLst/>
          </a:prstGeom>
        </p:spPr>
        <p:txBody>
          <a:bodyPr/>
          <a:lstStyle/>
          <a:p>
            <a:pPr>
              <a:defRPr/>
            </a:pPr>
            <a:fld id="{E7965768-DF34-4268-95E5-105A32549DF3}" type="slidenum">
              <a:rPr lang="en-US" smtClean="0"/>
              <a:pPr>
                <a:defRPr/>
              </a:pPr>
              <a:t>‹#›</a:t>
            </a:fld>
            <a:endParaRPr lang="en-US"/>
          </a:p>
        </p:txBody>
      </p:sp>
    </p:spTree>
    <p:extLst>
      <p:ext uri="{BB962C8B-B14F-4D97-AF65-F5344CB8AC3E}">
        <p14:creationId xmlns:p14="http://schemas.microsoft.com/office/powerpoint/2010/main" val="177652797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235" y="685801"/>
            <a:ext cx="7514034" cy="2727325"/>
          </a:xfrm>
          <a:prstGeom prst="rect">
            <a:avLst/>
          </a:prstGeo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234" y="3505200"/>
            <a:ext cx="7514035" cy="838200"/>
          </a:xfrm>
          <a:prstGeom prst="rect">
            <a:avLst/>
          </a:prstGeom>
        </p:spPr>
        <p:txBody>
          <a:bodyPr vert="horz" lIns="91440" tIns="45720" rIns="91440" bIns="45720" rtlCol="0" anchor="b">
            <a:normAutofit/>
          </a:bodyPr>
          <a:lstStyle>
            <a:lvl1pPr>
              <a:buNone/>
              <a:defRPr lang="en-US" sz="21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234" y="4343400"/>
            <a:ext cx="7514035" cy="1447800"/>
          </a:xfrm>
          <a:prstGeom prst="rect">
            <a:avLst/>
          </a:prstGeo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99492" y="5883276"/>
            <a:ext cx="857250" cy="365125"/>
          </a:xfrm>
          <a:prstGeom prst="rect">
            <a:avLst/>
          </a:prstGeom>
        </p:spPr>
        <p:txBody>
          <a:bodyPr/>
          <a:lstStyle/>
          <a:p>
            <a:pPr>
              <a:defRPr/>
            </a:pPr>
            <a:fld id="{C6CAC09E-7167-4D1A-8BE6-14486D8F2D3D}" type="datetimeFigureOut">
              <a:rPr lang="en-US" smtClean="0"/>
              <a:pPr>
                <a:defRPr/>
              </a:pPr>
              <a:t>6/28/2018</a:t>
            </a:fld>
            <a:endParaRPr lang="en-US"/>
          </a:p>
        </p:txBody>
      </p:sp>
      <p:sp>
        <p:nvSpPr>
          <p:cNvPr id="5" name="Footer Placeholder 4"/>
          <p:cNvSpPr>
            <a:spLocks noGrp="1"/>
          </p:cNvSpPr>
          <p:nvPr>
            <p:ph type="ftr" sz="quarter" idx="11"/>
          </p:nvPr>
        </p:nvSpPr>
        <p:spPr>
          <a:xfrm>
            <a:off x="1929210" y="5883276"/>
            <a:ext cx="5313133"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8213893" y="5883276"/>
            <a:ext cx="413375" cy="365125"/>
          </a:xfrm>
          <a:prstGeom prst="rect">
            <a:avLst/>
          </a:prstGeom>
        </p:spPr>
        <p:txBody>
          <a:bodyPr/>
          <a:lstStyle/>
          <a:p>
            <a:pPr>
              <a:defRPr/>
            </a:pPr>
            <a:fld id="{E7965768-DF34-4268-95E5-105A32549DF3}" type="slidenum">
              <a:rPr lang="en-US" smtClean="0"/>
              <a:pPr>
                <a:defRPr/>
              </a:pPr>
              <a:t>‹#›</a:t>
            </a:fld>
            <a:endParaRPr lang="en-US"/>
          </a:p>
        </p:txBody>
      </p:sp>
    </p:spTree>
    <p:extLst>
      <p:ext uri="{BB962C8B-B14F-4D97-AF65-F5344CB8AC3E}">
        <p14:creationId xmlns:p14="http://schemas.microsoft.com/office/powerpoint/2010/main" val="350173807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13234" y="685801"/>
            <a:ext cx="7514035" cy="1752599"/>
          </a:xfrm>
          <a:prstGeom prst="rect">
            <a:avLst/>
          </a:prstGeom>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233" y="2667000"/>
            <a:ext cx="7514035" cy="3124201"/>
          </a:xfrm>
          <a:prstGeom prst="rect">
            <a:avLst/>
          </a:prstGeo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299492" y="5883276"/>
            <a:ext cx="857250" cy="365125"/>
          </a:xfrm>
          <a:prstGeom prst="rect">
            <a:avLst/>
          </a:prstGeom>
        </p:spPr>
        <p:txBody>
          <a:bodyPr/>
          <a:lstStyle/>
          <a:p>
            <a:pPr>
              <a:defRPr/>
            </a:pPr>
            <a:fld id="{37204F3A-66F6-4AB0-BFB0-86273B9B56AD}" type="datetimeFigureOut">
              <a:rPr lang="en-US" smtClean="0"/>
              <a:pPr>
                <a:defRPr/>
              </a:pPr>
              <a:t>6/28/2018</a:t>
            </a:fld>
            <a:endParaRPr lang="en-US"/>
          </a:p>
        </p:txBody>
      </p:sp>
      <p:sp>
        <p:nvSpPr>
          <p:cNvPr id="5" name="Footer Placeholder 4"/>
          <p:cNvSpPr>
            <a:spLocks noGrp="1"/>
          </p:cNvSpPr>
          <p:nvPr>
            <p:ph type="ftr" sz="quarter" idx="11"/>
          </p:nvPr>
        </p:nvSpPr>
        <p:spPr>
          <a:xfrm>
            <a:off x="1929210" y="5883276"/>
            <a:ext cx="5313133"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8213893" y="5883276"/>
            <a:ext cx="413375" cy="365125"/>
          </a:xfrm>
          <a:prstGeom prst="rect">
            <a:avLst/>
          </a:prstGeom>
        </p:spPr>
        <p:txBody>
          <a:bodyPr/>
          <a:lstStyle/>
          <a:p>
            <a:pPr>
              <a:defRPr/>
            </a:pPr>
            <a:fld id="{D2F8EA0F-0753-45E2-A1DB-11E6D3E3A312}" type="slidenum">
              <a:rPr lang="en-US" smtClean="0"/>
              <a:pPr>
                <a:defRPr/>
              </a:pPr>
              <a:t>‹#›</a:t>
            </a:fld>
            <a:endParaRPr lang="en-US"/>
          </a:p>
        </p:txBody>
      </p:sp>
    </p:spTree>
    <p:extLst>
      <p:ext uri="{BB962C8B-B14F-4D97-AF65-F5344CB8AC3E}">
        <p14:creationId xmlns:p14="http://schemas.microsoft.com/office/powerpoint/2010/main" val="203558827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9492" y="685800"/>
            <a:ext cx="1327777" cy="5105400"/>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234" y="685800"/>
            <a:ext cx="6014807" cy="5105400"/>
          </a:xfrm>
          <a:prstGeom prst="rect">
            <a:avLst/>
          </a:prstGeo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299492" y="5883276"/>
            <a:ext cx="857250" cy="365125"/>
          </a:xfrm>
          <a:prstGeom prst="rect">
            <a:avLst/>
          </a:prstGeom>
        </p:spPr>
        <p:txBody>
          <a:bodyPr/>
          <a:lstStyle/>
          <a:p>
            <a:pPr>
              <a:defRPr/>
            </a:pPr>
            <a:fld id="{BD9D15B5-6698-40ED-86AE-82003980C35F}" type="datetimeFigureOut">
              <a:rPr lang="en-US" smtClean="0"/>
              <a:pPr>
                <a:defRPr/>
              </a:pPr>
              <a:t>6/28/2018</a:t>
            </a:fld>
            <a:endParaRPr lang="en-US"/>
          </a:p>
        </p:txBody>
      </p:sp>
      <p:sp>
        <p:nvSpPr>
          <p:cNvPr id="5" name="Footer Placeholder 4"/>
          <p:cNvSpPr>
            <a:spLocks noGrp="1"/>
          </p:cNvSpPr>
          <p:nvPr>
            <p:ph type="ftr" sz="quarter" idx="11"/>
          </p:nvPr>
        </p:nvSpPr>
        <p:spPr>
          <a:xfrm>
            <a:off x="1929210" y="5883276"/>
            <a:ext cx="5313133"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8213893" y="5883276"/>
            <a:ext cx="413375" cy="365125"/>
          </a:xfrm>
          <a:prstGeom prst="rect">
            <a:avLst/>
          </a:prstGeom>
        </p:spPr>
        <p:txBody>
          <a:bodyPr/>
          <a:lstStyle/>
          <a:p>
            <a:pPr>
              <a:defRPr/>
            </a:pPr>
            <a:fld id="{F0019F3B-BD1F-4A39-9CF6-4B3657073E37}" type="slidenum">
              <a:rPr lang="en-US" smtClean="0"/>
              <a:pPr>
                <a:defRPr/>
              </a:pPr>
              <a:t>‹#›</a:t>
            </a:fld>
            <a:endParaRPr lang="en-US"/>
          </a:p>
        </p:txBody>
      </p:sp>
    </p:spTree>
    <p:extLst>
      <p:ext uri="{BB962C8B-B14F-4D97-AF65-F5344CB8AC3E}">
        <p14:creationId xmlns:p14="http://schemas.microsoft.com/office/powerpoint/2010/main" val="413371342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3233" y="2667000"/>
            <a:ext cx="7514035" cy="3124201"/>
          </a:xfrm>
          <a:prstGeom prst="rect">
            <a:avLst/>
          </a:prstGeom>
        </p:spPr>
        <p:txBody>
          <a:bodyPr anchor="ctr"/>
          <a:lstStyle>
            <a:lvl1pPr>
              <a:buClr>
                <a:srgbClr val="009A44"/>
              </a:buClr>
              <a:buSzPct val="100000"/>
              <a:defRPr/>
            </a:lvl1pPr>
            <a:lvl2pPr>
              <a:buClr>
                <a:srgbClr val="009A44"/>
              </a:buClr>
              <a:buSzPct val="100000"/>
              <a:defRPr/>
            </a:lvl2pPr>
            <a:lvl3pPr>
              <a:buClr>
                <a:srgbClr val="009A44"/>
              </a:buClr>
              <a:buSzPct val="100000"/>
              <a:defRPr/>
            </a:lvl3pPr>
            <a:lvl4pPr>
              <a:buClr>
                <a:srgbClr val="009A44"/>
              </a:buClr>
              <a:buSzPct val="100000"/>
              <a:defRPr/>
            </a:lvl4pPr>
            <a:lvl5pPr>
              <a:buClr>
                <a:srgbClr val="009A44"/>
              </a:buClr>
              <a:buSzPct val="1000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a:xfrm>
            <a:off x="257175" y="381001"/>
            <a:ext cx="7886700" cy="931333"/>
          </a:xfrm>
          <a:prstGeom prst="rect">
            <a:avLst/>
          </a:prstGeom>
        </p:spPr>
        <p:txBody>
          <a:bodyPr/>
          <a:lstStyle>
            <a:lvl1pPr algn="l">
              <a:defRPr>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42472957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9210" y="2666999"/>
            <a:ext cx="6698060" cy="2110382"/>
          </a:xfrm>
          <a:prstGeom prst="rect">
            <a:avLst/>
          </a:prstGeom>
        </p:spPr>
        <p:txBody>
          <a:bodyPr anchor="b"/>
          <a:lstStyle>
            <a:lvl1pPr algn="r">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29209" y="4777381"/>
            <a:ext cx="6698061" cy="860400"/>
          </a:xfrm>
          <a:prstGeom prst="rect">
            <a:avLst/>
          </a:prstGeo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99492" y="5883276"/>
            <a:ext cx="857250" cy="365125"/>
          </a:xfrm>
          <a:prstGeom prst="rect">
            <a:avLst/>
          </a:prstGeom>
        </p:spPr>
        <p:txBody>
          <a:bodyPr/>
          <a:lstStyle/>
          <a:p>
            <a:pPr>
              <a:defRPr/>
            </a:pPr>
            <a:fld id="{53E2A1D5-FF5F-4883-9D85-F97AEBABEA52}" type="datetimeFigureOut">
              <a:rPr lang="en-US" smtClean="0"/>
              <a:pPr>
                <a:defRPr/>
              </a:pPr>
              <a:t>6/28/2018</a:t>
            </a:fld>
            <a:endParaRPr lang="en-US"/>
          </a:p>
        </p:txBody>
      </p:sp>
      <p:sp>
        <p:nvSpPr>
          <p:cNvPr id="5" name="Footer Placeholder 4"/>
          <p:cNvSpPr>
            <a:spLocks noGrp="1"/>
          </p:cNvSpPr>
          <p:nvPr>
            <p:ph type="ftr" sz="quarter" idx="11"/>
          </p:nvPr>
        </p:nvSpPr>
        <p:spPr>
          <a:xfrm>
            <a:off x="1929210" y="5883276"/>
            <a:ext cx="5313133"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8213893" y="5883276"/>
            <a:ext cx="413375" cy="365125"/>
          </a:xfrm>
          <a:prstGeom prst="rect">
            <a:avLst/>
          </a:prstGeom>
        </p:spPr>
        <p:txBody>
          <a:bodyPr/>
          <a:lstStyle/>
          <a:p>
            <a:pPr>
              <a:defRPr/>
            </a:pPr>
            <a:fld id="{88EB6BD2-33E1-49CB-AE1C-2C03C16A88CA}" type="slidenum">
              <a:rPr lang="en-US" smtClean="0"/>
              <a:pPr>
                <a:defRPr/>
              </a:pPr>
              <a:t>‹#›</a:t>
            </a:fld>
            <a:endParaRPr lang="en-US"/>
          </a:p>
        </p:txBody>
      </p:sp>
    </p:spTree>
    <p:extLst>
      <p:ext uri="{BB962C8B-B14F-4D97-AF65-F5344CB8AC3E}">
        <p14:creationId xmlns:p14="http://schemas.microsoft.com/office/powerpoint/2010/main" val="12393456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13234" y="685801"/>
            <a:ext cx="7514035" cy="1752599"/>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13235" y="2667000"/>
            <a:ext cx="3671291" cy="3124201"/>
          </a:xfrm>
          <a:prstGeom prst="rect">
            <a:avLst/>
          </a:prstGeo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55975" y="2667000"/>
            <a:ext cx="3671292" cy="3124200"/>
          </a:xfrm>
          <a:prstGeom prst="rect">
            <a:avLst/>
          </a:prstGeo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7299492" y="5883276"/>
            <a:ext cx="857250" cy="365125"/>
          </a:xfrm>
          <a:prstGeom prst="rect">
            <a:avLst/>
          </a:prstGeom>
        </p:spPr>
        <p:txBody>
          <a:bodyPr/>
          <a:lstStyle/>
          <a:p>
            <a:pPr>
              <a:defRPr/>
            </a:pPr>
            <a:fld id="{6B771011-6F3E-47D8-8527-0457F4BB7344}" type="datetimeFigureOut">
              <a:rPr lang="en-US" smtClean="0"/>
              <a:pPr>
                <a:defRPr/>
              </a:pPr>
              <a:t>6/28/2018</a:t>
            </a:fld>
            <a:endParaRPr lang="en-US"/>
          </a:p>
        </p:txBody>
      </p:sp>
      <p:sp>
        <p:nvSpPr>
          <p:cNvPr id="6" name="Footer Placeholder 5"/>
          <p:cNvSpPr>
            <a:spLocks noGrp="1"/>
          </p:cNvSpPr>
          <p:nvPr>
            <p:ph type="ftr" sz="quarter" idx="11"/>
          </p:nvPr>
        </p:nvSpPr>
        <p:spPr>
          <a:xfrm>
            <a:off x="1929210" y="5883276"/>
            <a:ext cx="5313133"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8213893" y="5883276"/>
            <a:ext cx="413375" cy="365125"/>
          </a:xfrm>
          <a:prstGeom prst="rect">
            <a:avLst/>
          </a:prstGeom>
        </p:spPr>
        <p:txBody>
          <a:bodyPr/>
          <a:lstStyle/>
          <a:p>
            <a:pPr>
              <a:defRPr/>
            </a:pPr>
            <a:fld id="{3251F4C1-C421-47A3-A65B-15BE6BD1561E}" type="slidenum">
              <a:rPr lang="en-US" smtClean="0"/>
              <a:pPr>
                <a:defRPr/>
              </a:pPr>
              <a:t>‹#›</a:t>
            </a:fld>
            <a:endParaRPr lang="en-US"/>
          </a:p>
        </p:txBody>
      </p:sp>
    </p:spTree>
    <p:extLst>
      <p:ext uri="{BB962C8B-B14F-4D97-AF65-F5344CB8AC3E}">
        <p14:creationId xmlns:p14="http://schemas.microsoft.com/office/powerpoint/2010/main" val="141374601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13234" y="685801"/>
            <a:ext cx="7514035" cy="1752599"/>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134" y="2658533"/>
            <a:ext cx="3455391" cy="576262"/>
          </a:xfrm>
          <a:prstGeom prst="rect">
            <a:avLst/>
          </a:prstGeom>
        </p:spPr>
        <p:txBody>
          <a:bodyPr anchor="b">
            <a:noAutofit/>
          </a:bodyPr>
          <a:lstStyle>
            <a:lvl1pPr marL="0" indent="0">
              <a:buNone/>
              <a:defRPr sz="2100" b="0">
                <a:solidFill>
                  <a:srgbClr val="009A44"/>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113233" y="3335337"/>
            <a:ext cx="3671292" cy="2455862"/>
          </a:xfrm>
          <a:prstGeom prst="rect">
            <a:avLst/>
          </a:prstGeom>
        </p:spPr>
        <p:txBody>
          <a:bodyPr anchor="t">
            <a:normAutofit/>
          </a:bodyPr>
          <a:lstStyle>
            <a:lvl1pPr marL="214313" indent="-214313">
              <a:buClr>
                <a:srgbClr val="009A44"/>
              </a:buClr>
              <a:buSzPct val="100000"/>
              <a:buFont typeface="Wingdings" charset="2"/>
              <a:buChar char="§"/>
              <a:defRPr sz="1350"/>
            </a:lvl1pPr>
            <a:lvl2pPr marL="557213" indent="-214313">
              <a:buClr>
                <a:srgbClr val="009A44"/>
              </a:buClr>
              <a:buSzPct val="100000"/>
              <a:buFont typeface="Wingdings" charset="2"/>
              <a:buChar char="§"/>
              <a:defRPr sz="1200"/>
            </a:lvl2pPr>
            <a:lvl3pPr marL="900113" indent="-214313">
              <a:buClr>
                <a:srgbClr val="009A44"/>
              </a:buClr>
              <a:buSzPct val="100000"/>
              <a:buFont typeface="Wingdings" charset="2"/>
              <a:buChar char="§"/>
              <a:defRPr sz="1050"/>
            </a:lvl3pPr>
            <a:lvl4pPr marL="1157288" indent="-128588">
              <a:buClr>
                <a:srgbClr val="009A44"/>
              </a:buClr>
              <a:buSzPct val="100000"/>
              <a:buFont typeface="Wingdings" charset="2"/>
              <a:buChar char="§"/>
              <a:defRPr sz="900"/>
            </a:lvl4pPr>
            <a:lvl5pPr marL="1500188" indent="-128588">
              <a:buClr>
                <a:srgbClr val="009A44"/>
              </a:buClr>
              <a:buSzPct val="100000"/>
              <a:buFont typeface="Wingdings" charset="2"/>
              <a:buChar cha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0366" y="2667000"/>
            <a:ext cx="3466903" cy="576262"/>
          </a:xfrm>
          <a:prstGeom prst="rect">
            <a:avLst/>
          </a:prstGeom>
        </p:spPr>
        <p:txBody>
          <a:bodyPr anchor="b">
            <a:noAutofit/>
          </a:bodyPr>
          <a:lstStyle>
            <a:lvl1pPr marL="0" indent="0">
              <a:buNone/>
              <a:defRPr sz="2100" b="0">
                <a:solidFill>
                  <a:srgbClr val="009A44"/>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955975" y="3335337"/>
            <a:ext cx="3671292" cy="2455862"/>
          </a:xfrm>
          <a:prstGeom prst="rect">
            <a:avLst/>
          </a:prstGeo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7299492" y="5883276"/>
            <a:ext cx="857250" cy="365125"/>
          </a:xfrm>
          <a:prstGeom prst="rect">
            <a:avLst/>
          </a:prstGeom>
        </p:spPr>
        <p:txBody>
          <a:bodyPr/>
          <a:lstStyle/>
          <a:p>
            <a:pPr>
              <a:defRPr/>
            </a:pPr>
            <a:fld id="{C12FFBFB-0C42-4913-838F-32E8C685BF90}" type="datetimeFigureOut">
              <a:rPr lang="en-US" smtClean="0"/>
              <a:pPr>
                <a:defRPr/>
              </a:pPr>
              <a:t>6/28/2018</a:t>
            </a:fld>
            <a:endParaRPr lang="en-US"/>
          </a:p>
        </p:txBody>
      </p:sp>
      <p:sp>
        <p:nvSpPr>
          <p:cNvPr id="8" name="Footer Placeholder 7"/>
          <p:cNvSpPr>
            <a:spLocks noGrp="1"/>
          </p:cNvSpPr>
          <p:nvPr>
            <p:ph type="ftr" sz="quarter" idx="11"/>
          </p:nvPr>
        </p:nvSpPr>
        <p:spPr>
          <a:xfrm>
            <a:off x="1929210" y="5883276"/>
            <a:ext cx="5313133" cy="365125"/>
          </a:xfrm>
          <a:prstGeom prst="rect">
            <a:avLst/>
          </a:prstGeom>
        </p:spPr>
        <p:txBody>
          <a:bodyPr/>
          <a:lstStyle/>
          <a:p>
            <a:pPr>
              <a:defRPr/>
            </a:pPr>
            <a:endParaRPr lang="en-US"/>
          </a:p>
        </p:txBody>
      </p:sp>
      <p:sp>
        <p:nvSpPr>
          <p:cNvPr id="9" name="Slide Number Placeholder 8"/>
          <p:cNvSpPr>
            <a:spLocks noGrp="1"/>
          </p:cNvSpPr>
          <p:nvPr>
            <p:ph type="sldNum" sz="quarter" idx="12"/>
          </p:nvPr>
        </p:nvSpPr>
        <p:spPr>
          <a:xfrm>
            <a:off x="8213893" y="5883276"/>
            <a:ext cx="413375" cy="365125"/>
          </a:xfrm>
          <a:prstGeom prst="rect">
            <a:avLst/>
          </a:prstGeom>
        </p:spPr>
        <p:txBody>
          <a:bodyPr/>
          <a:lstStyle/>
          <a:p>
            <a:pPr>
              <a:defRPr/>
            </a:pPr>
            <a:fld id="{A301D705-52A1-4BF5-BD0E-CCDB36AA70F7}" type="slidenum">
              <a:rPr lang="en-US" smtClean="0"/>
              <a:pPr>
                <a:defRPr/>
              </a:pPr>
              <a:t>‹#›</a:t>
            </a:fld>
            <a:endParaRPr lang="en-US"/>
          </a:p>
        </p:txBody>
      </p:sp>
    </p:spTree>
    <p:extLst>
      <p:ext uri="{BB962C8B-B14F-4D97-AF65-F5344CB8AC3E}">
        <p14:creationId xmlns:p14="http://schemas.microsoft.com/office/powerpoint/2010/main" val="242136504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13234" y="685801"/>
            <a:ext cx="7514035" cy="1752599"/>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7299492" y="5883276"/>
            <a:ext cx="857250" cy="365125"/>
          </a:xfrm>
          <a:prstGeom prst="rect">
            <a:avLst/>
          </a:prstGeom>
        </p:spPr>
        <p:txBody>
          <a:bodyPr/>
          <a:lstStyle/>
          <a:p>
            <a:pPr>
              <a:defRPr/>
            </a:pPr>
            <a:fld id="{1631C18C-B388-4D86-BDD8-7362A759A10C}" type="datetimeFigureOut">
              <a:rPr lang="en-US" smtClean="0"/>
              <a:pPr>
                <a:defRPr/>
              </a:pPr>
              <a:t>6/28/2018</a:t>
            </a:fld>
            <a:endParaRPr lang="en-US"/>
          </a:p>
        </p:txBody>
      </p:sp>
      <p:sp>
        <p:nvSpPr>
          <p:cNvPr id="4" name="Footer Placeholder 3"/>
          <p:cNvSpPr>
            <a:spLocks noGrp="1"/>
          </p:cNvSpPr>
          <p:nvPr>
            <p:ph type="ftr" sz="quarter" idx="11"/>
          </p:nvPr>
        </p:nvSpPr>
        <p:spPr>
          <a:xfrm>
            <a:off x="1929210" y="5883276"/>
            <a:ext cx="5313133" cy="365125"/>
          </a:xfrm>
          <a:prstGeom prst="rect">
            <a:avLst/>
          </a:prstGeom>
        </p:spPr>
        <p:txBody>
          <a:bodyPr/>
          <a:lstStyle/>
          <a:p>
            <a:pPr>
              <a:defRPr/>
            </a:pPr>
            <a:endParaRPr lang="en-US"/>
          </a:p>
        </p:txBody>
      </p:sp>
      <p:sp>
        <p:nvSpPr>
          <p:cNvPr id="5" name="Slide Number Placeholder 4"/>
          <p:cNvSpPr>
            <a:spLocks noGrp="1"/>
          </p:cNvSpPr>
          <p:nvPr>
            <p:ph type="sldNum" sz="quarter" idx="12"/>
          </p:nvPr>
        </p:nvSpPr>
        <p:spPr>
          <a:xfrm>
            <a:off x="8213893" y="5883276"/>
            <a:ext cx="413375" cy="365125"/>
          </a:xfrm>
          <a:prstGeom prst="rect">
            <a:avLst/>
          </a:prstGeom>
        </p:spPr>
        <p:txBody>
          <a:bodyPr/>
          <a:lstStyle/>
          <a:p>
            <a:pPr>
              <a:defRPr/>
            </a:pPr>
            <a:fld id="{AA9C0788-A19A-4B4C-9248-72089584CA7B}" type="slidenum">
              <a:rPr lang="en-US" smtClean="0"/>
              <a:pPr>
                <a:defRPr/>
              </a:pPr>
              <a:t>‹#›</a:t>
            </a:fld>
            <a:endParaRPr lang="en-US"/>
          </a:p>
        </p:txBody>
      </p:sp>
    </p:spTree>
    <p:extLst>
      <p:ext uri="{BB962C8B-B14F-4D97-AF65-F5344CB8AC3E}">
        <p14:creationId xmlns:p14="http://schemas.microsoft.com/office/powerpoint/2010/main" val="336233289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299492" y="5883276"/>
            <a:ext cx="857250" cy="365125"/>
          </a:xfrm>
          <a:prstGeom prst="rect">
            <a:avLst/>
          </a:prstGeom>
        </p:spPr>
        <p:txBody>
          <a:bodyPr/>
          <a:lstStyle/>
          <a:p>
            <a:pPr>
              <a:defRPr/>
            </a:pPr>
            <a:fld id="{B1891233-C16A-44AF-8DB3-15A6973F7E40}" type="datetimeFigureOut">
              <a:rPr lang="en-US" smtClean="0"/>
              <a:pPr>
                <a:defRPr/>
              </a:pPr>
              <a:t>6/28/2018</a:t>
            </a:fld>
            <a:endParaRPr lang="en-US"/>
          </a:p>
        </p:txBody>
      </p:sp>
      <p:sp>
        <p:nvSpPr>
          <p:cNvPr id="3" name="Footer Placeholder 2"/>
          <p:cNvSpPr>
            <a:spLocks noGrp="1"/>
          </p:cNvSpPr>
          <p:nvPr>
            <p:ph type="ftr" sz="quarter" idx="11"/>
          </p:nvPr>
        </p:nvSpPr>
        <p:spPr>
          <a:xfrm>
            <a:off x="1929210" y="5883276"/>
            <a:ext cx="5313133" cy="365125"/>
          </a:xfrm>
          <a:prstGeom prst="rect">
            <a:avLst/>
          </a:prstGeom>
        </p:spPr>
        <p:txBody>
          <a:bodyPr/>
          <a:lstStyle/>
          <a:p>
            <a:pPr>
              <a:defRPr/>
            </a:pPr>
            <a:endParaRPr lang="en-US"/>
          </a:p>
        </p:txBody>
      </p:sp>
      <p:sp>
        <p:nvSpPr>
          <p:cNvPr id="4" name="Slide Number Placeholder 3"/>
          <p:cNvSpPr>
            <a:spLocks noGrp="1"/>
          </p:cNvSpPr>
          <p:nvPr>
            <p:ph type="sldNum" sz="quarter" idx="12"/>
          </p:nvPr>
        </p:nvSpPr>
        <p:spPr>
          <a:xfrm>
            <a:off x="8213893" y="5883276"/>
            <a:ext cx="413375" cy="365125"/>
          </a:xfrm>
          <a:prstGeom prst="rect">
            <a:avLst/>
          </a:prstGeom>
        </p:spPr>
        <p:txBody>
          <a:bodyPr/>
          <a:lstStyle/>
          <a:p>
            <a:pPr>
              <a:defRPr/>
            </a:pPr>
            <a:fld id="{667D8A25-4B67-457E-83F3-7E13E1463AA0}" type="slidenum">
              <a:rPr lang="en-US" smtClean="0"/>
              <a:pPr>
                <a:defRPr/>
              </a:pPr>
              <a:t>‹#›</a:t>
            </a:fld>
            <a:endParaRPr lang="en-US"/>
          </a:p>
        </p:txBody>
      </p:sp>
    </p:spTree>
    <p:extLst>
      <p:ext uri="{BB962C8B-B14F-4D97-AF65-F5344CB8AC3E}">
        <p14:creationId xmlns:p14="http://schemas.microsoft.com/office/powerpoint/2010/main" val="89223698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4" y="1600200"/>
            <a:ext cx="2661841" cy="1371600"/>
          </a:xfrm>
          <a:prstGeom prst="rect">
            <a:avLst/>
          </a:prstGeom>
        </p:spPr>
        <p:txBody>
          <a:bodyPr anchor="b">
            <a:normAutofit/>
          </a:bodyPr>
          <a:lstStyle>
            <a:lvl1pPr algn="ctr">
              <a:defRPr sz="1800" b="0"/>
            </a:lvl1pPr>
          </a:lstStyle>
          <a:p>
            <a:r>
              <a:rPr lang="en-US" smtClean="0"/>
              <a:t>Click to edit Master title style</a:t>
            </a:r>
            <a:endParaRPr lang="en-US" dirty="0"/>
          </a:p>
        </p:txBody>
      </p:sp>
      <p:sp>
        <p:nvSpPr>
          <p:cNvPr id="3" name="Content Placeholder 2"/>
          <p:cNvSpPr>
            <a:spLocks noGrp="1"/>
          </p:cNvSpPr>
          <p:nvPr>
            <p:ph idx="1"/>
          </p:nvPr>
        </p:nvSpPr>
        <p:spPr>
          <a:xfrm>
            <a:off x="3946525" y="685800"/>
            <a:ext cx="4680743" cy="5105401"/>
          </a:xfrm>
          <a:prstGeom prst="rect">
            <a:avLst/>
          </a:prstGeo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234" y="2971800"/>
            <a:ext cx="2661841" cy="1828800"/>
          </a:xfrm>
          <a:prstGeom prst="rect">
            <a:avLst/>
          </a:prstGeo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a:xfrm>
            <a:off x="7299492" y="5883276"/>
            <a:ext cx="857250" cy="365125"/>
          </a:xfrm>
          <a:prstGeom prst="rect">
            <a:avLst/>
          </a:prstGeom>
        </p:spPr>
        <p:txBody>
          <a:bodyPr/>
          <a:lstStyle/>
          <a:p>
            <a:pPr>
              <a:defRPr/>
            </a:pPr>
            <a:fld id="{9AE0C5E6-6E53-45CB-8F78-C342531CE3D0}" type="datetimeFigureOut">
              <a:rPr lang="en-US" smtClean="0"/>
              <a:pPr>
                <a:defRPr/>
              </a:pPr>
              <a:t>6/28/2018</a:t>
            </a:fld>
            <a:endParaRPr lang="en-US"/>
          </a:p>
        </p:txBody>
      </p:sp>
      <p:sp>
        <p:nvSpPr>
          <p:cNvPr id="6" name="Footer Placeholder 5"/>
          <p:cNvSpPr>
            <a:spLocks noGrp="1"/>
          </p:cNvSpPr>
          <p:nvPr>
            <p:ph type="ftr" sz="quarter" idx="11"/>
          </p:nvPr>
        </p:nvSpPr>
        <p:spPr>
          <a:xfrm>
            <a:off x="1929210" y="5883276"/>
            <a:ext cx="5313133"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8213893" y="5883276"/>
            <a:ext cx="413375" cy="365125"/>
          </a:xfrm>
          <a:prstGeom prst="rect">
            <a:avLst/>
          </a:prstGeom>
        </p:spPr>
        <p:txBody>
          <a:bodyPr/>
          <a:lstStyle/>
          <a:p>
            <a:pPr>
              <a:defRPr/>
            </a:pPr>
            <a:fld id="{B6A9A129-7E34-4485-98DB-E07A8CC6DBBD}" type="slidenum">
              <a:rPr lang="en-US" smtClean="0"/>
              <a:pPr>
                <a:defRPr/>
              </a:pPr>
              <a:t>‹#›</a:t>
            </a:fld>
            <a:endParaRPr lang="en-US"/>
          </a:p>
        </p:txBody>
      </p:sp>
    </p:spTree>
    <p:extLst>
      <p:ext uri="{BB962C8B-B14F-4D97-AF65-F5344CB8AC3E}">
        <p14:creationId xmlns:p14="http://schemas.microsoft.com/office/powerpoint/2010/main" val="2847345816"/>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043" y="1752599"/>
            <a:ext cx="4069619" cy="1371600"/>
          </a:xfrm>
          <a:prstGeom prst="rect">
            <a:avLst/>
          </a:prstGeom>
        </p:spPr>
        <p:txBody>
          <a:bodyPr anchor="b">
            <a:normAutofit/>
          </a:bodyPr>
          <a:lstStyle>
            <a:lvl1pPr algn="ctr">
              <a:defRPr sz="21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6011" y="914400"/>
            <a:ext cx="246073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1112043" y="3124199"/>
            <a:ext cx="4069619" cy="1828800"/>
          </a:xfrm>
          <a:prstGeom prst="rect">
            <a:avLst/>
          </a:prstGeom>
        </p:spPr>
        <p:txBody>
          <a:bodyPr>
            <a:normAutofit/>
          </a:bodyPr>
          <a:lstStyle>
            <a:lvl1pPr marL="0" indent="0" algn="ctr">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a:xfrm>
            <a:off x="7299492" y="5883276"/>
            <a:ext cx="857250" cy="365125"/>
          </a:xfrm>
          <a:prstGeom prst="rect">
            <a:avLst/>
          </a:prstGeom>
        </p:spPr>
        <p:txBody>
          <a:bodyPr/>
          <a:lstStyle/>
          <a:p>
            <a:pPr>
              <a:defRPr/>
            </a:pPr>
            <a:fld id="{E1469433-C9DA-4BF8-9128-A44E8C2FA4FE}" type="datetimeFigureOut">
              <a:rPr lang="en-US" smtClean="0"/>
              <a:pPr>
                <a:defRPr/>
              </a:pPr>
              <a:t>6/28/2018</a:t>
            </a:fld>
            <a:endParaRPr lang="en-US"/>
          </a:p>
        </p:txBody>
      </p:sp>
      <p:sp>
        <p:nvSpPr>
          <p:cNvPr id="6" name="Footer Placeholder 5"/>
          <p:cNvSpPr>
            <a:spLocks noGrp="1"/>
          </p:cNvSpPr>
          <p:nvPr>
            <p:ph type="ftr" sz="quarter" idx="11"/>
          </p:nvPr>
        </p:nvSpPr>
        <p:spPr>
          <a:xfrm>
            <a:off x="1929210" y="5883276"/>
            <a:ext cx="5313133"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8213893" y="5883276"/>
            <a:ext cx="413375" cy="365125"/>
          </a:xfrm>
          <a:prstGeom prst="rect">
            <a:avLst/>
          </a:prstGeom>
        </p:spPr>
        <p:txBody>
          <a:bodyPr/>
          <a:lstStyle/>
          <a:p>
            <a:pPr>
              <a:defRPr/>
            </a:pPr>
            <a:fld id="{7FE72017-0AF3-49F7-93C4-D15F2E358408}" type="slidenum">
              <a:rPr lang="en-US" smtClean="0"/>
              <a:pPr>
                <a:defRPr/>
              </a:pPr>
              <a:t>‹#›</a:t>
            </a:fld>
            <a:endParaRPr lang="en-US"/>
          </a:p>
        </p:txBody>
      </p:sp>
    </p:spTree>
    <p:extLst>
      <p:ext uri="{BB962C8B-B14F-4D97-AF65-F5344CB8AC3E}">
        <p14:creationId xmlns:p14="http://schemas.microsoft.com/office/powerpoint/2010/main" val="97573244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13"/>
          <p:cNvSpPr/>
          <p:nvPr/>
        </p:nvSpPr>
        <p:spPr>
          <a:xfrm>
            <a:off x="0" y="1"/>
            <a:ext cx="9144000" cy="16068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6437420" y="5930777"/>
            <a:ext cx="2503170" cy="658368"/>
          </a:xfrm>
          <a:prstGeom prst="rect">
            <a:avLst/>
          </a:prstGeom>
        </p:spPr>
      </p:pic>
    </p:spTree>
    <p:extLst>
      <p:ext uri="{BB962C8B-B14F-4D97-AF65-F5344CB8AC3E}">
        <p14:creationId xmlns:p14="http://schemas.microsoft.com/office/powerpoint/2010/main" val="401896479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xStyles>
    <p:titleStyle>
      <a:lvl1pPr algn="ctr" defTabSz="342900" rtl="0" eaLnBrk="1" latinLnBrk="0" hangingPunct="1">
        <a:spcBef>
          <a:spcPct val="0"/>
        </a:spcBef>
        <a:buNone/>
        <a:defRPr sz="3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557213" indent="-214313" algn="l" defTabSz="342900" rtl="0" eaLnBrk="1" latinLnBrk="0" hangingPunct="1">
        <a:spcBef>
          <a:spcPct val="20000"/>
        </a:spcBef>
        <a:spcAft>
          <a:spcPts val="450"/>
        </a:spcAft>
        <a:buClr>
          <a:schemeClr val="accent1">
            <a:lumMod val="75000"/>
          </a:schemeClr>
        </a:buClr>
        <a:buSzPct val="145000"/>
        <a:buFont typeface="Arial"/>
        <a:buChar char="•"/>
        <a:defRPr sz="1500" kern="1200" cap="none">
          <a:solidFill>
            <a:schemeClr val="tx1"/>
          </a:solidFill>
          <a:effectLst/>
          <a:latin typeface="+mn-lt"/>
          <a:ea typeface="+mn-ea"/>
          <a:cs typeface="+mn-cs"/>
        </a:defRPr>
      </a:lvl2pPr>
      <a:lvl3pPr marL="900113" indent="-214313" algn="l" defTabSz="342900" rtl="0" eaLnBrk="1" latinLnBrk="0" hangingPunct="1">
        <a:spcBef>
          <a:spcPct val="20000"/>
        </a:spcBef>
        <a:spcAft>
          <a:spcPts val="450"/>
        </a:spcAft>
        <a:buClr>
          <a:schemeClr val="accent1">
            <a:lumMod val="75000"/>
          </a:schemeClr>
        </a:buClr>
        <a:buSzPct val="145000"/>
        <a:buFont typeface="Arial"/>
        <a:buChar char="•"/>
        <a:defRPr sz="1350" kern="1200" cap="none">
          <a:solidFill>
            <a:schemeClr val="tx1"/>
          </a:solidFill>
          <a:effectLst/>
          <a:latin typeface="+mn-lt"/>
          <a:ea typeface="+mn-ea"/>
          <a:cs typeface="+mn-cs"/>
        </a:defRPr>
      </a:lvl3pPr>
      <a:lvl4pPr marL="1157288" indent="-128588" algn="l" defTabSz="342900" rtl="0" eaLnBrk="1" latinLnBrk="0" hangingPunct="1">
        <a:spcBef>
          <a:spcPct val="20000"/>
        </a:spcBef>
        <a:spcAft>
          <a:spcPts val="45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1500188" indent="-128588"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5pPr>
      <a:lvl6pPr marL="18859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6pPr>
      <a:lvl7pPr marL="22288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7pPr>
      <a:lvl8pPr marL="25717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8pPr>
      <a:lvl9pPr marL="29146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81000" y="2722074"/>
            <a:ext cx="7391400" cy="611188"/>
          </a:xfrm>
          <a:prstGeom prst="rect">
            <a:avLst/>
          </a:prstGeom>
        </p:spPr>
        <p:txBody>
          <a:bodyPr/>
          <a:lstStyle/>
          <a:p>
            <a:pPr algn="l"/>
            <a:r>
              <a:rPr lang="en-US" sz="3600" cap="small" dirty="0" smtClean="0">
                <a:solidFill>
                  <a:schemeClr val="bg1"/>
                </a:solidFill>
                <a:ea typeface="Arial" charset="0"/>
                <a:cs typeface="Arial" charset="0"/>
              </a:rPr>
              <a:t>Intermediate Payroll Session</a:t>
            </a:r>
            <a:endParaRPr lang="en-US" sz="3600" cap="all" dirty="0">
              <a:solidFill>
                <a:schemeClr val="bg1"/>
              </a:solidFill>
              <a:ea typeface="Arial" charset="0"/>
              <a:cs typeface="Arial" charset="0"/>
            </a:endParaRPr>
          </a:p>
        </p:txBody>
      </p:sp>
      <p:sp>
        <p:nvSpPr>
          <p:cNvPr id="3" name="Subtitle 2"/>
          <p:cNvSpPr>
            <a:spLocks noGrp="1"/>
          </p:cNvSpPr>
          <p:nvPr>
            <p:ph type="subTitle" idx="4294967295"/>
          </p:nvPr>
        </p:nvSpPr>
        <p:spPr>
          <a:xfrm>
            <a:off x="381000" y="3352800"/>
            <a:ext cx="7315200" cy="685800"/>
          </a:xfrm>
          <a:prstGeom prst="rect">
            <a:avLst/>
          </a:prstGeom>
        </p:spPr>
        <p:txBody>
          <a:bodyPr/>
          <a:lstStyle/>
          <a:p>
            <a:pPr marL="0" indent="0" algn="l">
              <a:buNone/>
            </a:pPr>
            <a:r>
              <a:rPr lang="en-US" dirty="0" smtClean="0">
                <a:solidFill>
                  <a:schemeClr val="bg1"/>
                </a:solidFill>
              </a:rPr>
              <a:t>Presented by </a:t>
            </a:r>
            <a:br>
              <a:rPr lang="en-US" dirty="0" smtClean="0">
                <a:solidFill>
                  <a:schemeClr val="bg1"/>
                </a:solidFill>
              </a:rPr>
            </a:br>
            <a:r>
              <a:rPr lang="en-US" dirty="0" smtClean="0">
                <a:solidFill>
                  <a:schemeClr val="bg1"/>
                </a:solidFill>
              </a:rPr>
              <a:t>Trish Muir, Payroll Manager</a:t>
            </a:r>
            <a:endParaRPr lang="en-US" dirty="0">
              <a:solidFill>
                <a:schemeClr val="bg1"/>
              </a:solidFill>
            </a:endParaRPr>
          </a:p>
        </p:txBody>
      </p:sp>
    </p:spTree>
    <p:extLst>
      <p:ext uri="{BB962C8B-B14F-4D97-AF65-F5344CB8AC3E}">
        <p14:creationId xmlns:p14="http://schemas.microsoft.com/office/powerpoint/2010/main" val="267034693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a:xfrm>
            <a:off x="838200" y="1981200"/>
            <a:ext cx="7514035" cy="3124201"/>
          </a:xfrm>
        </p:spPr>
        <p:txBody>
          <a:bodyPr/>
          <a:lstStyle/>
          <a:p>
            <a:pPr eaLnBrk="1" hangingPunct="1"/>
            <a:r>
              <a:rPr lang="en-US" dirty="0" smtClean="0"/>
              <a:t>HRMS Security Access form is located on the Human Resources website&gt;Forms&gt;HRMS Access Request</a:t>
            </a:r>
          </a:p>
          <a:p>
            <a:pPr eaLnBrk="1" hangingPunct="1"/>
            <a:r>
              <a:rPr lang="en-US" dirty="0" smtClean="0"/>
              <a:t>Complete Personal information at top of form</a:t>
            </a:r>
          </a:p>
          <a:p>
            <a:pPr eaLnBrk="1" hangingPunct="1"/>
            <a:r>
              <a:rPr lang="en-US" dirty="0" smtClean="0"/>
              <a:t>Enter department number for Row Level Data Permission</a:t>
            </a:r>
          </a:p>
          <a:p>
            <a:pPr eaLnBrk="1" hangingPunct="1"/>
            <a:r>
              <a:rPr lang="en-US" dirty="0" smtClean="0"/>
              <a:t>Employee’s Supervisor must </a:t>
            </a:r>
            <a:r>
              <a:rPr lang="en-US" b="1" dirty="0" smtClean="0"/>
              <a:t>email</a:t>
            </a:r>
            <a:r>
              <a:rPr lang="en-US" dirty="0" smtClean="0"/>
              <a:t> the completed form to Trish Muir for processing.   Security officers cannot accept hard copy request forms.</a:t>
            </a:r>
          </a:p>
        </p:txBody>
      </p:sp>
      <p:sp>
        <p:nvSpPr>
          <p:cNvPr id="3" name="Title 2"/>
          <p:cNvSpPr>
            <a:spLocks noGrp="1"/>
          </p:cNvSpPr>
          <p:nvPr>
            <p:ph type="title"/>
          </p:nvPr>
        </p:nvSpPr>
        <p:spPr/>
        <p:txBody>
          <a:bodyPr/>
          <a:lstStyle/>
          <a:p>
            <a:pPr eaLnBrk="1" fontAlgn="auto" hangingPunct="1">
              <a:spcAft>
                <a:spcPts val="0"/>
              </a:spcAft>
              <a:defRPr/>
            </a:pPr>
            <a:r>
              <a:rPr lang="en-US" dirty="0" smtClean="0"/>
              <a:t>HRMS Access for Departments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5400" y="152400"/>
            <a:ext cx="3609975" cy="644842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21507" name="TextBox 2"/>
          <p:cNvSpPr txBox="1">
            <a:spLocks noChangeArrowheads="1"/>
          </p:cNvSpPr>
          <p:nvPr/>
        </p:nvSpPr>
        <p:spPr bwMode="auto">
          <a:xfrm>
            <a:off x="215900" y="904081"/>
            <a:ext cx="1905000" cy="554038"/>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a:latin typeface="Lucida Sans Unicode" pitchFamily="34" charset="0"/>
              </a:rPr>
              <a:t>Personal information of employee for who access is requested</a:t>
            </a:r>
          </a:p>
        </p:txBody>
      </p:sp>
      <p:sp>
        <p:nvSpPr>
          <p:cNvPr id="4" name="Right Arrow 3"/>
          <p:cNvSpPr/>
          <p:nvPr/>
        </p:nvSpPr>
        <p:spPr>
          <a:xfrm>
            <a:off x="2120900" y="990600"/>
            <a:ext cx="4445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09" name="TextBox 8"/>
          <p:cNvSpPr txBox="1">
            <a:spLocks noChangeArrowheads="1"/>
          </p:cNvSpPr>
          <p:nvPr/>
        </p:nvSpPr>
        <p:spPr bwMode="auto">
          <a:xfrm>
            <a:off x="6869972" y="3914129"/>
            <a:ext cx="1828800" cy="40005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dirty="0">
                <a:latin typeface="Lucida Sans Unicode" pitchFamily="34" charset="0"/>
              </a:rPr>
              <a:t>Enter your department number next to DPUN</a:t>
            </a:r>
          </a:p>
        </p:txBody>
      </p:sp>
      <p:sp>
        <p:nvSpPr>
          <p:cNvPr id="10" name="Right Arrow 9"/>
          <p:cNvSpPr/>
          <p:nvPr/>
        </p:nvSpPr>
        <p:spPr>
          <a:xfrm rot="10800000">
            <a:off x="6248396" y="3876675"/>
            <a:ext cx="621576"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11" name="TextBox 10"/>
          <p:cNvSpPr txBox="1">
            <a:spLocks noChangeArrowheads="1"/>
          </p:cNvSpPr>
          <p:nvPr/>
        </p:nvSpPr>
        <p:spPr bwMode="auto">
          <a:xfrm>
            <a:off x="6869973" y="4611190"/>
            <a:ext cx="1828800" cy="40005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dirty="0">
                <a:latin typeface="Lucida Sans Unicode" pitchFamily="34" charset="0"/>
              </a:rPr>
              <a:t>Type Requestor’s Name for Signature</a:t>
            </a:r>
          </a:p>
        </p:txBody>
      </p:sp>
      <p:sp>
        <p:nvSpPr>
          <p:cNvPr id="12" name="Right Arrow 11"/>
          <p:cNvSpPr/>
          <p:nvPr/>
        </p:nvSpPr>
        <p:spPr>
          <a:xfrm rot="10800000">
            <a:off x="6248399" y="4591050"/>
            <a:ext cx="621574"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13" name="TextBox 12"/>
          <p:cNvSpPr txBox="1">
            <a:spLocks noChangeArrowheads="1"/>
          </p:cNvSpPr>
          <p:nvPr/>
        </p:nvSpPr>
        <p:spPr bwMode="auto">
          <a:xfrm>
            <a:off x="6886575" y="5048251"/>
            <a:ext cx="1828800" cy="86201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000" dirty="0">
                <a:latin typeface="Lucida Sans Unicode" pitchFamily="34" charset="0"/>
              </a:rPr>
              <a:t>Supervisor should type their name in Approval Section and forward form via email as an attachment.</a:t>
            </a:r>
          </a:p>
        </p:txBody>
      </p:sp>
      <p:sp>
        <p:nvSpPr>
          <p:cNvPr id="14" name="Right Arrow 13"/>
          <p:cNvSpPr/>
          <p:nvPr/>
        </p:nvSpPr>
        <p:spPr>
          <a:xfrm rot="10800000">
            <a:off x="6248398" y="5307806"/>
            <a:ext cx="638177"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48890" y="1981200"/>
            <a:ext cx="7514035" cy="3124201"/>
          </a:xfrm>
        </p:spPr>
        <p:txBody>
          <a:bodyPr>
            <a:normAutofit/>
          </a:bodyPr>
          <a:lstStyle/>
          <a:p>
            <a:pPr marL="365760" indent="-256032" eaLnBrk="1" fontAlgn="auto" hangingPunct="1">
              <a:spcAft>
                <a:spcPts val="0"/>
              </a:spcAft>
              <a:buFont typeface="Wingdings 3"/>
              <a:buChar char=""/>
              <a:defRPr/>
            </a:pPr>
            <a:r>
              <a:rPr lang="en-US" dirty="0" smtClean="0"/>
              <a:t>Departments may not have access to HRMS during Payroll Confirm (Final Processing)</a:t>
            </a:r>
          </a:p>
          <a:p>
            <a:pPr marL="365760" indent="-256032" eaLnBrk="1" fontAlgn="auto" hangingPunct="1">
              <a:spcAft>
                <a:spcPts val="0"/>
              </a:spcAft>
              <a:buFont typeface="Wingdings 3"/>
              <a:buChar char=""/>
              <a:defRPr/>
            </a:pPr>
            <a:r>
              <a:rPr lang="en-US" dirty="0" smtClean="0"/>
              <a:t>Access may be restricted:</a:t>
            </a:r>
          </a:p>
          <a:p>
            <a:pPr marL="621792" lvl="1" eaLnBrk="1" fontAlgn="auto" hangingPunct="1">
              <a:spcBef>
                <a:spcPts val="324"/>
              </a:spcBef>
              <a:spcAft>
                <a:spcPts val="0"/>
              </a:spcAft>
              <a:buFont typeface="Verdana"/>
              <a:buChar char="◦"/>
              <a:defRPr/>
            </a:pPr>
            <a:r>
              <a:rPr lang="en-US" dirty="0" smtClean="0"/>
              <a:t>3:00 on pay confirm day until the following morning.</a:t>
            </a:r>
          </a:p>
          <a:p>
            <a:pPr marL="365760" indent="-256032" eaLnBrk="1" fontAlgn="auto" hangingPunct="1">
              <a:spcAft>
                <a:spcPts val="0"/>
              </a:spcAft>
              <a:buFont typeface="Wingdings 3"/>
              <a:buChar char=""/>
              <a:defRPr/>
            </a:pPr>
            <a:r>
              <a:rPr lang="en-US" dirty="0" smtClean="0"/>
              <a:t>A Payroll calendar is available under the Manager’s Toolbox on the website.</a:t>
            </a:r>
          </a:p>
          <a:p>
            <a:pPr marL="365760" indent="-256032" eaLnBrk="1" fontAlgn="auto" hangingPunct="1">
              <a:spcAft>
                <a:spcPts val="0"/>
              </a:spcAft>
              <a:buFont typeface="Wingdings 3"/>
              <a:buChar char=""/>
              <a:defRPr/>
            </a:pPr>
            <a:r>
              <a:rPr lang="en-US" dirty="0" smtClean="0"/>
              <a:t>After Confirm, Gross and Fringe Data is available for all payrolls. </a:t>
            </a:r>
          </a:p>
        </p:txBody>
      </p:sp>
      <p:sp>
        <p:nvSpPr>
          <p:cNvPr id="3" name="Title 2"/>
          <p:cNvSpPr>
            <a:spLocks noGrp="1"/>
          </p:cNvSpPr>
          <p:nvPr>
            <p:ph type="title"/>
          </p:nvPr>
        </p:nvSpPr>
        <p:spPr/>
        <p:txBody>
          <a:bodyPr/>
          <a:lstStyle/>
          <a:p>
            <a:pPr eaLnBrk="1" fontAlgn="auto" hangingPunct="1">
              <a:spcAft>
                <a:spcPts val="0"/>
              </a:spcAft>
              <a:defRPr/>
            </a:pPr>
            <a:r>
              <a:rPr lang="en-US" dirty="0" smtClean="0"/>
              <a:t>HRMS Access Restricted</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639365" y="1752600"/>
            <a:ext cx="7514035" cy="3124201"/>
          </a:xfrm>
        </p:spPr>
        <p:txBody>
          <a:bodyPr/>
          <a:lstStyle/>
          <a:p>
            <a:pPr eaLnBrk="1" hangingPunct="1"/>
            <a:r>
              <a:rPr lang="en-US" dirty="0" smtClean="0"/>
              <a:t>Department HR Contacts are responsible to review Campus Addresses for department employees for accuracy, completeness and standardization.</a:t>
            </a:r>
          </a:p>
          <a:p>
            <a:pPr eaLnBrk="1" hangingPunct="1"/>
            <a:r>
              <a:rPr lang="en-US" dirty="0" smtClean="0"/>
              <a:t>Campus Address Query should be run once per quarter to verify addresses for all employees-   </a:t>
            </a:r>
          </a:p>
          <a:p>
            <a:pPr eaLnBrk="1" hangingPunct="1">
              <a:buFont typeface="Wingdings 3" pitchFamily="18" charset="2"/>
              <a:buNone/>
            </a:pPr>
            <a:r>
              <a:rPr lang="en-US" dirty="0" smtClean="0"/>
              <a:t>     NDU_HR_CAMPUSADDRESSPHONEEMAIL</a:t>
            </a:r>
          </a:p>
        </p:txBody>
      </p:sp>
      <p:sp>
        <p:nvSpPr>
          <p:cNvPr id="3" name="Title 2"/>
          <p:cNvSpPr>
            <a:spLocks noGrp="1"/>
          </p:cNvSpPr>
          <p:nvPr>
            <p:ph type="title"/>
          </p:nvPr>
        </p:nvSpPr>
        <p:spPr/>
        <p:txBody>
          <a:bodyPr/>
          <a:lstStyle/>
          <a:p>
            <a:pPr eaLnBrk="1" fontAlgn="auto" hangingPunct="1">
              <a:spcAft>
                <a:spcPts val="0"/>
              </a:spcAft>
              <a:defRPr/>
            </a:pPr>
            <a:r>
              <a:rPr lang="en-US" dirty="0" smtClean="0"/>
              <a:t>Campus Address Update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133600"/>
            <a:ext cx="7514035" cy="3124201"/>
          </a:xfrm>
        </p:spPr>
        <p:txBody>
          <a:bodyPr>
            <a:normAutofit fontScale="92500"/>
          </a:bodyPr>
          <a:lstStyle/>
          <a:p>
            <a:pPr marL="365760" indent="-256032" eaLnBrk="1" fontAlgn="auto" hangingPunct="1">
              <a:spcAft>
                <a:spcPts val="0"/>
              </a:spcAft>
              <a:buFont typeface="Wingdings 3"/>
              <a:buChar char=""/>
              <a:defRPr/>
            </a:pPr>
            <a:r>
              <a:rPr lang="en-US" dirty="0" smtClean="0"/>
              <a:t>Payroll Register Report</a:t>
            </a:r>
          </a:p>
          <a:p>
            <a:pPr marL="621792" lvl="1" eaLnBrk="1" fontAlgn="auto" hangingPunct="1">
              <a:spcBef>
                <a:spcPts val="324"/>
              </a:spcBef>
              <a:spcAft>
                <a:spcPts val="0"/>
              </a:spcAft>
              <a:buFont typeface="Verdana"/>
              <a:buChar char="◦"/>
              <a:defRPr/>
            </a:pPr>
            <a:r>
              <a:rPr lang="en-US" dirty="0" smtClean="0"/>
              <a:t>Run 4-5 days prior to pay day</a:t>
            </a:r>
          </a:p>
          <a:p>
            <a:pPr marL="621792" lvl="1" eaLnBrk="1" fontAlgn="auto" hangingPunct="1">
              <a:spcBef>
                <a:spcPts val="324"/>
              </a:spcBef>
              <a:spcAft>
                <a:spcPts val="0"/>
              </a:spcAft>
              <a:buFont typeface="Verdana"/>
              <a:buChar char="◦"/>
              <a:defRPr/>
            </a:pPr>
            <a:r>
              <a:rPr lang="en-US" dirty="0" smtClean="0"/>
              <a:t>Report payment discrepancies to Payroll immediately</a:t>
            </a:r>
          </a:p>
          <a:p>
            <a:pPr marL="365760" indent="-256032" eaLnBrk="1" fontAlgn="auto" hangingPunct="1">
              <a:spcAft>
                <a:spcPts val="0"/>
              </a:spcAft>
              <a:buFont typeface="Wingdings 3"/>
              <a:buChar char=""/>
              <a:defRPr/>
            </a:pPr>
            <a:r>
              <a:rPr lang="en-US" dirty="0" smtClean="0"/>
              <a:t>HE </a:t>
            </a:r>
            <a:r>
              <a:rPr lang="en-US" dirty="0" err="1" smtClean="0"/>
              <a:t>Actuals</a:t>
            </a:r>
            <a:r>
              <a:rPr lang="en-US" dirty="0" smtClean="0"/>
              <a:t> Distribution Report</a:t>
            </a:r>
          </a:p>
          <a:p>
            <a:pPr marL="621792" lvl="1" eaLnBrk="1" fontAlgn="auto" hangingPunct="1">
              <a:spcBef>
                <a:spcPts val="324"/>
              </a:spcBef>
              <a:spcAft>
                <a:spcPts val="0"/>
              </a:spcAft>
              <a:buFont typeface="Verdana"/>
              <a:buChar char="◦"/>
              <a:defRPr/>
            </a:pPr>
            <a:r>
              <a:rPr lang="en-US" dirty="0" smtClean="0"/>
              <a:t>Run 2 days prior to pay day</a:t>
            </a:r>
          </a:p>
          <a:p>
            <a:pPr marL="621792" lvl="1" eaLnBrk="1" fontAlgn="auto" hangingPunct="1">
              <a:spcBef>
                <a:spcPts val="324"/>
              </a:spcBef>
              <a:spcAft>
                <a:spcPts val="0"/>
              </a:spcAft>
              <a:buFont typeface="Verdana"/>
              <a:buChar char="◦"/>
              <a:defRPr/>
            </a:pPr>
            <a:r>
              <a:rPr lang="en-US" dirty="0" smtClean="0"/>
              <a:t>Report funding discrepancies to Payroll immediately</a:t>
            </a:r>
          </a:p>
          <a:p>
            <a:pPr marL="365760" indent="-256032" eaLnBrk="1" fontAlgn="auto" hangingPunct="1">
              <a:spcAft>
                <a:spcPts val="0"/>
              </a:spcAft>
              <a:buFont typeface="Wingdings 3"/>
              <a:buChar char=""/>
              <a:defRPr/>
            </a:pPr>
            <a:r>
              <a:rPr lang="en-US" dirty="0" smtClean="0"/>
              <a:t>Gross and Fringe Report</a:t>
            </a:r>
          </a:p>
          <a:p>
            <a:pPr marL="621792" lvl="1" eaLnBrk="1" fontAlgn="auto" hangingPunct="1">
              <a:spcBef>
                <a:spcPts val="324"/>
              </a:spcBef>
              <a:spcAft>
                <a:spcPts val="0"/>
              </a:spcAft>
              <a:buFont typeface="Verdana"/>
              <a:buChar char="◦"/>
              <a:defRPr/>
            </a:pPr>
            <a:r>
              <a:rPr lang="en-US" dirty="0" smtClean="0"/>
              <a:t>Can be run 1 day after pay confirm to reflect the most recent payroll or anytime when necessary for past pay periods</a:t>
            </a:r>
          </a:p>
          <a:p>
            <a:pPr marL="365760" indent="-256032" eaLnBrk="1" fontAlgn="auto" hangingPunct="1">
              <a:spcAft>
                <a:spcPts val="0"/>
              </a:spcAft>
              <a:buFont typeface="Wingdings 3"/>
              <a:buChar char=""/>
              <a:defRPr/>
            </a:pPr>
            <a:r>
              <a:rPr lang="en-US" dirty="0" smtClean="0"/>
              <a:t>If you do not receive Email notifications when reports are ready, please email trish.muir@und.edu to request to be added to the HRMS Listserv.</a:t>
            </a:r>
          </a:p>
          <a:p>
            <a:pPr marL="365760" indent="-256032" eaLnBrk="1" fontAlgn="auto" hangingPunct="1">
              <a:spcAft>
                <a:spcPts val="0"/>
              </a:spcAft>
              <a:buFont typeface="Wingdings 3"/>
              <a:buChar char=""/>
              <a:defRPr/>
            </a:pPr>
            <a:endParaRPr lang="en-US" dirty="0" smtClean="0"/>
          </a:p>
          <a:p>
            <a:pPr marL="621792" lvl="1" eaLnBrk="1" fontAlgn="auto" hangingPunct="1">
              <a:spcBef>
                <a:spcPts val="324"/>
              </a:spcBef>
              <a:spcAft>
                <a:spcPts val="0"/>
              </a:spcAft>
              <a:buFont typeface="Verdana"/>
              <a:buChar char="◦"/>
              <a:defRPr/>
            </a:pPr>
            <a:endParaRPr lang="en-US" dirty="0"/>
          </a:p>
        </p:txBody>
      </p:sp>
      <p:sp>
        <p:nvSpPr>
          <p:cNvPr id="3" name="Title 2"/>
          <p:cNvSpPr>
            <a:spLocks noGrp="1"/>
          </p:cNvSpPr>
          <p:nvPr>
            <p:ph type="title"/>
          </p:nvPr>
        </p:nvSpPr>
        <p:spPr/>
        <p:txBody>
          <a:bodyPr/>
          <a:lstStyle/>
          <a:p>
            <a:pPr eaLnBrk="1" fontAlgn="auto" hangingPunct="1">
              <a:spcAft>
                <a:spcPts val="0"/>
              </a:spcAft>
              <a:defRPr/>
            </a:pPr>
            <a:r>
              <a:rPr lang="en-US" dirty="0" smtClean="0"/>
              <a:t>Department Reports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idx="1"/>
          </p:nvPr>
        </p:nvSpPr>
        <p:spPr>
          <a:xfrm>
            <a:off x="653652" y="1752600"/>
            <a:ext cx="7514035" cy="3124201"/>
          </a:xfrm>
        </p:spPr>
        <p:txBody>
          <a:bodyPr/>
          <a:lstStyle/>
          <a:p>
            <a:pPr eaLnBrk="1" hangingPunct="1"/>
            <a:r>
              <a:rPr lang="en-US" dirty="0" smtClean="0"/>
              <a:t>3 Ways to Avoid Retroactive Distributions:</a:t>
            </a:r>
          </a:p>
          <a:p>
            <a:pPr eaLnBrk="1" hangingPunct="1">
              <a:buFont typeface="Wingdings 3" pitchFamily="18" charset="2"/>
              <a:buNone/>
            </a:pPr>
            <a:endParaRPr lang="en-US" dirty="0" smtClean="0"/>
          </a:p>
          <a:p>
            <a:pPr lvl="1" eaLnBrk="1" hangingPunct="1"/>
            <a:r>
              <a:rPr lang="en-US" dirty="0" smtClean="0"/>
              <a:t>Submit Position Funding Forms prior to deadline for pay period being paid</a:t>
            </a:r>
          </a:p>
          <a:p>
            <a:pPr lvl="1" eaLnBrk="1" hangingPunct="1"/>
            <a:r>
              <a:rPr lang="en-US" dirty="0" smtClean="0"/>
              <a:t>Run Pay Register and report discrepancies</a:t>
            </a:r>
          </a:p>
          <a:p>
            <a:pPr lvl="1" eaLnBrk="1" hangingPunct="1"/>
            <a:r>
              <a:rPr lang="en-US" dirty="0" smtClean="0"/>
              <a:t>Run HE Actuals Distribution Report - 3 days prior to pay day - report discrepancies via fax with correction requests prior to </a:t>
            </a:r>
            <a:r>
              <a:rPr lang="en-US" b="1" dirty="0" smtClean="0"/>
              <a:t>2:00 pm</a:t>
            </a:r>
            <a:r>
              <a:rPr lang="en-US" dirty="0"/>
              <a:t> </a:t>
            </a:r>
            <a:r>
              <a:rPr lang="en-US" dirty="0" smtClean="0"/>
              <a:t>- 3 days prior to pay day</a:t>
            </a:r>
          </a:p>
        </p:txBody>
      </p:sp>
      <p:sp>
        <p:nvSpPr>
          <p:cNvPr id="3" name="Title 2"/>
          <p:cNvSpPr>
            <a:spLocks noGrp="1"/>
          </p:cNvSpPr>
          <p:nvPr>
            <p:ph type="title"/>
          </p:nvPr>
        </p:nvSpPr>
        <p:spPr/>
        <p:txBody>
          <a:bodyPr/>
          <a:lstStyle/>
          <a:p>
            <a:pPr eaLnBrk="1" fontAlgn="auto" hangingPunct="1">
              <a:spcAft>
                <a:spcPts val="0"/>
              </a:spcAft>
              <a:defRPr/>
            </a:pPr>
            <a:r>
              <a:rPr lang="en-US" dirty="0" smtClean="0"/>
              <a:t>Retroactive Distributions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1"/>
          <p:cNvSpPr>
            <a:spLocks noGrp="1"/>
          </p:cNvSpPr>
          <p:nvPr>
            <p:ph idx="1"/>
          </p:nvPr>
        </p:nvSpPr>
        <p:spPr>
          <a:xfrm>
            <a:off x="629840" y="1981200"/>
            <a:ext cx="7514035" cy="3124201"/>
          </a:xfrm>
        </p:spPr>
        <p:txBody>
          <a:bodyPr/>
          <a:lstStyle/>
          <a:p>
            <a:pPr eaLnBrk="1" hangingPunct="1"/>
            <a:r>
              <a:rPr lang="en-US" dirty="0" smtClean="0"/>
              <a:t>Full Retroactive Distribution</a:t>
            </a:r>
          </a:p>
          <a:p>
            <a:pPr lvl="1" eaLnBrk="1" hangingPunct="1"/>
            <a:r>
              <a:rPr lang="en-US" dirty="0" smtClean="0"/>
              <a:t>When all salary charged to one funding source should be transferred to another funding source.</a:t>
            </a:r>
          </a:p>
          <a:p>
            <a:pPr eaLnBrk="1" hangingPunct="1"/>
            <a:r>
              <a:rPr lang="en-US" dirty="0" smtClean="0"/>
              <a:t>Partial Retroactive Distribution </a:t>
            </a:r>
          </a:p>
          <a:p>
            <a:pPr lvl="1" eaLnBrk="1" hangingPunct="1"/>
            <a:r>
              <a:rPr lang="en-US" dirty="0" smtClean="0"/>
              <a:t>When only a portion of salary charged to a funding source should be transferred to another funding source   OR  </a:t>
            </a:r>
          </a:p>
          <a:p>
            <a:pPr lvl="1" eaLnBrk="1" hangingPunct="1"/>
            <a:r>
              <a:rPr lang="en-US" dirty="0" smtClean="0"/>
              <a:t>When the funding charged to a funding source should be transferred to multiple funding sources.</a:t>
            </a:r>
          </a:p>
        </p:txBody>
      </p:sp>
      <p:sp>
        <p:nvSpPr>
          <p:cNvPr id="3" name="Title 2"/>
          <p:cNvSpPr>
            <a:spLocks noGrp="1"/>
          </p:cNvSpPr>
          <p:nvPr>
            <p:ph type="title"/>
          </p:nvPr>
        </p:nvSpPr>
        <p:spPr/>
        <p:txBody>
          <a:bodyPr>
            <a:normAutofit/>
          </a:bodyPr>
          <a:lstStyle/>
          <a:p>
            <a:pPr eaLnBrk="1" fontAlgn="auto" hangingPunct="1">
              <a:spcAft>
                <a:spcPts val="0"/>
              </a:spcAft>
              <a:defRPr/>
            </a:pPr>
            <a:r>
              <a:rPr lang="en-US" dirty="0" smtClean="0"/>
              <a:t>Types of Retroactive Distributions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1"/>
          <p:cNvSpPr>
            <a:spLocks noGrp="1"/>
          </p:cNvSpPr>
          <p:nvPr>
            <p:ph idx="1"/>
          </p:nvPr>
        </p:nvSpPr>
        <p:spPr>
          <a:xfrm>
            <a:off x="634602" y="1828800"/>
            <a:ext cx="7514035" cy="3124201"/>
          </a:xfrm>
        </p:spPr>
        <p:txBody>
          <a:bodyPr/>
          <a:lstStyle/>
          <a:p>
            <a:pPr eaLnBrk="1" hangingPunct="1"/>
            <a:r>
              <a:rPr lang="en-US" dirty="0" smtClean="0"/>
              <a:t>Full </a:t>
            </a:r>
            <a:r>
              <a:rPr lang="en-US" dirty="0" err="1" smtClean="0"/>
              <a:t>Retrodistribution</a:t>
            </a:r>
            <a:r>
              <a:rPr lang="en-US" dirty="0" smtClean="0"/>
              <a:t> Request</a:t>
            </a:r>
          </a:p>
          <a:p>
            <a:pPr lvl="1" eaLnBrk="1" hangingPunct="1"/>
            <a:r>
              <a:rPr lang="en-US" dirty="0" smtClean="0"/>
              <a:t>Completion of a Retroactive Distribution Request Form</a:t>
            </a:r>
          </a:p>
          <a:p>
            <a:pPr lvl="1" eaLnBrk="1" hangingPunct="1"/>
            <a:r>
              <a:rPr lang="en-US" dirty="0" smtClean="0"/>
              <a:t>Copy of HE Actuals Distribution showing the charge to the original funding source</a:t>
            </a:r>
          </a:p>
          <a:p>
            <a:pPr eaLnBrk="1" hangingPunct="1"/>
            <a:r>
              <a:rPr lang="en-US" dirty="0" smtClean="0"/>
              <a:t>Partial </a:t>
            </a:r>
            <a:r>
              <a:rPr lang="en-US" dirty="0" err="1" smtClean="0"/>
              <a:t>Retrodistribution</a:t>
            </a:r>
            <a:r>
              <a:rPr lang="en-US" dirty="0" smtClean="0"/>
              <a:t> Requests</a:t>
            </a:r>
          </a:p>
          <a:p>
            <a:pPr lvl="1" eaLnBrk="1" hangingPunct="1"/>
            <a:r>
              <a:rPr lang="en-US" dirty="0" smtClean="0"/>
              <a:t>Completion of a Retroactive Distribution Request Form</a:t>
            </a:r>
          </a:p>
          <a:p>
            <a:pPr lvl="1" eaLnBrk="1" hangingPunct="1"/>
            <a:r>
              <a:rPr lang="en-US" dirty="0" smtClean="0"/>
              <a:t>Copy of HE Actuals Distribution showing the charge to the original funding source for each pay period correcting for the employee</a:t>
            </a:r>
          </a:p>
          <a:p>
            <a:pPr lvl="1" eaLnBrk="1" hangingPunct="1"/>
            <a:r>
              <a:rPr lang="en-US" dirty="0" smtClean="0"/>
              <a:t>Completed Retro Partial Salary Correction form(s) for each payroll correcting</a:t>
            </a:r>
          </a:p>
        </p:txBody>
      </p:sp>
      <p:sp>
        <p:nvSpPr>
          <p:cNvPr id="3" name="Title 2"/>
          <p:cNvSpPr>
            <a:spLocks noGrp="1"/>
          </p:cNvSpPr>
          <p:nvPr>
            <p:ph type="title"/>
          </p:nvPr>
        </p:nvSpPr>
        <p:spPr/>
        <p:txBody>
          <a:bodyPr>
            <a:normAutofit/>
          </a:bodyPr>
          <a:lstStyle/>
          <a:p>
            <a:pPr eaLnBrk="1" fontAlgn="auto" hangingPunct="1">
              <a:spcAft>
                <a:spcPts val="0"/>
              </a:spcAft>
              <a:defRPr/>
            </a:pPr>
            <a:r>
              <a:rPr lang="en-US" dirty="0" smtClean="0"/>
              <a:t>Completion of Retroactive Distribution Forms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514600"/>
            <a:ext cx="7514035" cy="3124201"/>
          </a:xfrm>
        </p:spPr>
        <p:txBody>
          <a:bodyPr/>
          <a:lstStyle/>
          <a:p>
            <a:r>
              <a:rPr lang="en-US" dirty="0" smtClean="0"/>
              <a:t>Time &amp; Labor</a:t>
            </a:r>
          </a:p>
          <a:p>
            <a:pPr lvl="1"/>
            <a:r>
              <a:rPr lang="en-US" dirty="0"/>
              <a:t>Replaces all paper forms once used to submit hours worked, overtime/comp time for non exempt employees, or any other hours that were submitted on an Hourly Reporting Form</a:t>
            </a:r>
          </a:p>
          <a:p>
            <a:pPr lvl="1"/>
            <a:endParaRPr lang="en-US" dirty="0" smtClean="0"/>
          </a:p>
          <a:p>
            <a:r>
              <a:rPr lang="en-US" dirty="0"/>
              <a:t>Absence </a:t>
            </a:r>
            <a:r>
              <a:rPr lang="en-US" dirty="0" smtClean="0"/>
              <a:t>Management</a:t>
            </a:r>
          </a:p>
          <a:p>
            <a:pPr lvl="1"/>
            <a:r>
              <a:rPr lang="en-US" dirty="0" smtClean="0"/>
              <a:t>Replaces all paper forms once used to submit hours taken for any kind of leave.  Examples:  annual, sick, or jury duty leave</a:t>
            </a:r>
            <a:endParaRPr lang="en-US" dirty="0"/>
          </a:p>
          <a:p>
            <a:endParaRPr lang="en-US" dirty="0" smtClean="0"/>
          </a:p>
          <a:p>
            <a:pPr marL="392113" lvl="1" indent="0">
              <a:buNone/>
            </a:pPr>
            <a:endParaRPr lang="en-US" dirty="0"/>
          </a:p>
          <a:p>
            <a:endParaRPr lang="en-US" dirty="0" smtClean="0"/>
          </a:p>
          <a:p>
            <a:pPr marL="392113" lvl="1" indent="0">
              <a:buNone/>
            </a:pPr>
            <a:endParaRPr lang="en-US" dirty="0" smtClean="0"/>
          </a:p>
          <a:p>
            <a:pPr marL="392113" lvl="1" indent="0">
              <a:buNone/>
            </a:pPr>
            <a:endParaRPr lang="en-US" dirty="0"/>
          </a:p>
        </p:txBody>
      </p:sp>
      <p:sp>
        <p:nvSpPr>
          <p:cNvPr id="3" name="Title 2"/>
          <p:cNvSpPr>
            <a:spLocks noGrp="1"/>
          </p:cNvSpPr>
          <p:nvPr>
            <p:ph type="title"/>
          </p:nvPr>
        </p:nvSpPr>
        <p:spPr/>
        <p:txBody>
          <a:bodyPr>
            <a:normAutofit/>
          </a:bodyPr>
          <a:lstStyle/>
          <a:p>
            <a:r>
              <a:rPr lang="en-US" dirty="0" smtClean="0"/>
              <a:t>TLAB – Time &amp; Labor/Absence Management</a:t>
            </a:r>
            <a:endParaRPr lang="en-US" dirty="0"/>
          </a:p>
        </p:txBody>
      </p:sp>
    </p:spTree>
    <p:extLst>
      <p:ext uri="{BB962C8B-B14F-4D97-AF65-F5344CB8AC3E}">
        <p14:creationId xmlns:p14="http://schemas.microsoft.com/office/powerpoint/2010/main" val="412868546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p:cNvSpPr>
            <a:spLocks noGrp="1"/>
          </p:cNvSpPr>
          <p:nvPr>
            <p:ph idx="1"/>
          </p:nvPr>
        </p:nvSpPr>
        <p:spPr>
          <a:xfrm>
            <a:off x="914400" y="1312334"/>
            <a:ext cx="7514035" cy="3200401"/>
          </a:xfrm>
        </p:spPr>
        <p:txBody>
          <a:bodyPr/>
          <a:lstStyle/>
          <a:p>
            <a:pPr eaLnBrk="1" hangingPunct="1"/>
            <a:r>
              <a:rPr lang="en-US" dirty="0" smtClean="0"/>
              <a:t>Further discussion of any topics</a:t>
            </a:r>
          </a:p>
          <a:p>
            <a:pPr eaLnBrk="1" hangingPunct="1"/>
            <a:r>
              <a:rPr lang="en-US" dirty="0" smtClean="0"/>
              <a:t>Questions on other topics</a:t>
            </a:r>
          </a:p>
          <a:p>
            <a:pPr eaLnBrk="1" hangingPunct="1"/>
            <a:r>
              <a:rPr lang="en-US" dirty="0" smtClean="0"/>
              <a:t>Suggestions for future topics</a:t>
            </a:r>
          </a:p>
        </p:txBody>
      </p:sp>
      <p:sp>
        <p:nvSpPr>
          <p:cNvPr id="3" name="Title 2"/>
          <p:cNvSpPr>
            <a:spLocks noGrp="1"/>
          </p:cNvSpPr>
          <p:nvPr>
            <p:ph type="title"/>
          </p:nvPr>
        </p:nvSpPr>
        <p:spPr/>
        <p:txBody>
          <a:bodyPr/>
          <a:lstStyle/>
          <a:p>
            <a:pPr eaLnBrk="1" fontAlgn="auto" hangingPunct="1">
              <a:spcAft>
                <a:spcPts val="0"/>
              </a:spcAft>
              <a:defRPr/>
            </a:pPr>
            <a:r>
              <a:rPr lang="en-US" dirty="0" smtClean="0"/>
              <a:t>Questions?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9840" y="2057400"/>
            <a:ext cx="7514035" cy="3124201"/>
          </a:xfrm>
        </p:spPr>
        <p:txBody>
          <a:bodyPr>
            <a:normAutofit/>
          </a:bodyPr>
          <a:lstStyle/>
          <a:p>
            <a:pPr marL="365760" indent="-256032" eaLnBrk="1" fontAlgn="auto" hangingPunct="1">
              <a:spcAft>
                <a:spcPts val="0"/>
              </a:spcAft>
              <a:buFont typeface="Wingdings 3"/>
              <a:buChar char=""/>
              <a:defRPr/>
            </a:pPr>
            <a:r>
              <a:rPr lang="en-US" dirty="0" smtClean="0"/>
              <a:t>Current Information for HRMS</a:t>
            </a:r>
          </a:p>
          <a:p>
            <a:pPr marL="621792" lvl="1" eaLnBrk="1" fontAlgn="auto" hangingPunct="1">
              <a:spcBef>
                <a:spcPts val="324"/>
              </a:spcBef>
              <a:spcAft>
                <a:spcPts val="0"/>
              </a:spcAft>
              <a:buFont typeface="Verdana"/>
              <a:buChar char="◦"/>
              <a:defRPr/>
            </a:pPr>
            <a:r>
              <a:rPr lang="en-US" dirty="0" smtClean="0"/>
              <a:t>FY19 Budget Rollover to HRMS</a:t>
            </a:r>
          </a:p>
          <a:p>
            <a:pPr marL="621792" lvl="1" eaLnBrk="1" fontAlgn="auto" hangingPunct="1">
              <a:spcBef>
                <a:spcPts val="324"/>
              </a:spcBef>
              <a:spcAft>
                <a:spcPts val="0"/>
              </a:spcAft>
              <a:buFont typeface="Verdana"/>
              <a:buChar char="◦"/>
              <a:defRPr/>
            </a:pPr>
            <a:r>
              <a:rPr lang="en-US" dirty="0" smtClean="0"/>
              <a:t>Effect of Additional Pays on Dept Budget Table</a:t>
            </a:r>
          </a:p>
          <a:p>
            <a:pPr marL="621792" lvl="1" eaLnBrk="1" fontAlgn="auto" hangingPunct="1">
              <a:spcBef>
                <a:spcPts val="324"/>
              </a:spcBef>
              <a:spcAft>
                <a:spcPts val="0"/>
              </a:spcAft>
              <a:buFont typeface="Verdana"/>
              <a:buChar char="◦"/>
              <a:defRPr/>
            </a:pPr>
            <a:r>
              <a:rPr lang="en-US" dirty="0" smtClean="0"/>
              <a:t>Department Queries</a:t>
            </a:r>
          </a:p>
          <a:p>
            <a:pPr marL="365760" indent="-256032" eaLnBrk="1" fontAlgn="auto" hangingPunct="1">
              <a:spcAft>
                <a:spcPts val="0"/>
              </a:spcAft>
              <a:buFont typeface="Wingdings 3"/>
              <a:buChar char=""/>
              <a:defRPr/>
            </a:pPr>
            <a:r>
              <a:rPr lang="en-US" dirty="0" smtClean="0"/>
              <a:t>HRMS Review</a:t>
            </a:r>
          </a:p>
          <a:p>
            <a:pPr marL="621792" lvl="1" eaLnBrk="1" fontAlgn="auto" hangingPunct="1">
              <a:spcBef>
                <a:spcPts val="324"/>
              </a:spcBef>
              <a:spcAft>
                <a:spcPts val="0"/>
              </a:spcAft>
              <a:buFont typeface="Verdana"/>
              <a:buChar char="◦"/>
              <a:defRPr/>
            </a:pPr>
            <a:r>
              <a:rPr lang="en-US" dirty="0" smtClean="0"/>
              <a:t>HRMS Access for Departments</a:t>
            </a:r>
          </a:p>
          <a:p>
            <a:pPr marL="621792" lvl="1" eaLnBrk="1" fontAlgn="auto" hangingPunct="1">
              <a:spcBef>
                <a:spcPts val="324"/>
              </a:spcBef>
              <a:spcAft>
                <a:spcPts val="0"/>
              </a:spcAft>
              <a:buFont typeface="Verdana"/>
              <a:buChar char="◦"/>
              <a:defRPr/>
            </a:pPr>
            <a:r>
              <a:rPr lang="en-US" dirty="0" smtClean="0"/>
              <a:t>Campus Address Information Update</a:t>
            </a:r>
          </a:p>
          <a:p>
            <a:pPr marL="621792" lvl="1" eaLnBrk="1" fontAlgn="auto" hangingPunct="1">
              <a:spcBef>
                <a:spcPts val="324"/>
              </a:spcBef>
              <a:spcAft>
                <a:spcPts val="0"/>
              </a:spcAft>
              <a:buFont typeface="Verdana"/>
              <a:buChar char="◦"/>
              <a:defRPr/>
            </a:pPr>
            <a:r>
              <a:rPr lang="en-US" dirty="0" smtClean="0"/>
              <a:t>Department Reports</a:t>
            </a:r>
          </a:p>
          <a:p>
            <a:pPr marL="621792" lvl="1" eaLnBrk="1" fontAlgn="auto" hangingPunct="1">
              <a:spcBef>
                <a:spcPts val="324"/>
              </a:spcBef>
              <a:spcAft>
                <a:spcPts val="0"/>
              </a:spcAft>
              <a:buFont typeface="Verdana"/>
              <a:buChar char="◦"/>
              <a:defRPr/>
            </a:pPr>
            <a:r>
              <a:rPr lang="en-US" dirty="0" smtClean="0"/>
              <a:t>Department Budget Table</a:t>
            </a:r>
          </a:p>
          <a:p>
            <a:pPr marL="621792" lvl="1" eaLnBrk="1" fontAlgn="auto" hangingPunct="1">
              <a:spcBef>
                <a:spcPts val="324"/>
              </a:spcBef>
              <a:spcAft>
                <a:spcPts val="0"/>
              </a:spcAft>
              <a:buFont typeface="Verdana"/>
              <a:buChar char="◦"/>
              <a:defRPr/>
            </a:pPr>
            <a:r>
              <a:rPr lang="en-US" dirty="0" smtClean="0"/>
              <a:t>Retroactive Distribution Requests</a:t>
            </a:r>
          </a:p>
          <a:p>
            <a:pPr marL="621792" lvl="1" eaLnBrk="1" fontAlgn="auto" hangingPunct="1">
              <a:spcBef>
                <a:spcPts val="324"/>
              </a:spcBef>
              <a:spcAft>
                <a:spcPts val="0"/>
              </a:spcAft>
              <a:buFont typeface="Verdana"/>
              <a:buChar char="◦"/>
              <a:defRPr/>
            </a:pPr>
            <a:r>
              <a:rPr lang="en-US" dirty="0" smtClean="0"/>
              <a:t>Department Queries</a:t>
            </a:r>
            <a:endParaRPr lang="en-US" dirty="0"/>
          </a:p>
        </p:txBody>
      </p:sp>
      <p:sp>
        <p:nvSpPr>
          <p:cNvPr id="3" name="Title 2"/>
          <p:cNvSpPr>
            <a:spLocks noGrp="1"/>
          </p:cNvSpPr>
          <p:nvPr>
            <p:ph type="title"/>
          </p:nvPr>
        </p:nvSpPr>
        <p:spPr/>
        <p:txBody>
          <a:bodyPr/>
          <a:lstStyle/>
          <a:p>
            <a:pPr eaLnBrk="1" fontAlgn="auto" hangingPunct="1">
              <a:spcAft>
                <a:spcPts val="0"/>
              </a:spcAft>
              <a:defRPr/>
            </a:pPr>
            <a:r>
              <a:rPr lang="en-US" dirty="0" smtClean="0"/>
              <a:t>Topics to Be Presented</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828800"/>
            <a:ext cx="7514035" cy="3124201"/>
          </a:xfrm>
        </p:spPr>
        <p:txBody>
          <a:bodyPr>
            <a:normAutofit/>
          </a:bodyPr>
          <a:lstStyle/>
          <a:p>
            <a:pPr marL="365760" indent="-256032" eaLnBrk="1" fontAlgn="auto" hangingPunct="1">
              <a:spcAft>
                <a:spcPts val="0"/>
              </a:spcAft>
              <a:buFont typeface="Wingdings 3"/>
              <a:buChar char=""/>
              <a:defRPr/>
            </a:pPr>
            <a:r>
              <a:rPr lang="en-US" dirty="0" smtClean="0"/>
              <a:t>Each year the funding sources and amounts for all positions is overwritten by the Budget Office</a:t>
            </a:r>
          </a:p>
          <a:p>
            <a:pPr marL="365760" indent="-256032" eaLnBrk="1" fontAlgn="auto" hangingPunct="1">
              <a:spcAft>
                <a:spcPts val="0"/>
              </a:spcAft>
              <a:buFont typeface="Wingdings 3"/>
              <a:buChar char=""/>
              <a:defRPr/>
            </a:pPr>
            <a:r>
              <a:rPr lang="en-US" dirty="0" smtClean="0"/>
              <a:t>Departments can change the funding sources by submitting a Position Funding Form</a:t>
            </a:r>
          </a:p>
          <a:p>
            <a:pPr marL="365760" indent="-256032" eaLnBrk="1" fontAlgn="auto" hangingPunct="1">
              <a:spcAft>
                <a:spcPts val="0"/>
              </a:spcAft>
              <a:buFont typeface="Wingdings 3"/>
              <a:buChar char=""/>
              <a:defRPr/>
            </a:pPr>
            <a:r>
              <a:rPr lang="en-US" dirty="0" smtClean="0"/>
              <a:t>Always use percentages when changing funding sources</a:t>
            </a:r>
          </a:p>
        </p:txBody>
      </p:sp>
      <p:sp>
        <p:nvSpPr>
          <p:cNvPr id="3" name="Title 2"/>
          <p:cNvSpPr>
            <a:spLocks noGrp="1"/>
          </p:cNvSpPr>
          <p:nvPr>
            <p:ph type="title"/>
          </p:nvPr>
        </p:nvSpPr>
        <p:spPr/>
        <p:txBody>
          <a:bodyPr>
            <a:normAutofit/>
          </a:bodyPr>
          <a:lstStyle/>
          <a:p>
            <a:pPr eaLnBrk="1" fontAlgn="auto" hangingPunct="1">
              <a:spcAft>
                <a:spcPts val="0"/>
              </a:spcAft>
              <a:defRPr/>
            </a:pPr>
            <a:r>
              <a:rPr lang="en-US" dirty="0" smtClean="0"/>
              <a:t>Budget Rollover to Department Budget Table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981200"/>
            <a:ext cx="7514035" cy="3124201"/>
          </a:xfrm>
        </p:spPr>
        <p:txBody>
          <a:bodyPr>
            <a:normAutofit/>
          </a:bodyPr>
          <a:lstStyle/>
          <a:p>
            <a:pPr marL="365760" indent="-256032" eaLnBrk="1" fontAlgn="auto" hangingPunct="1">
              <a:spcAft>
                <a:spcPts val="0"/>
              </a:spcAft>
              <a:buFont typeface="Wingdings 3"/>
              <a:buChar char=""/>
              <a:defRPr/>
            </a:pPr>
            <a:r>
              <a:rPr lang="en-US" dirty="0" smtClean="0"/>
              <a:t>If the employee has elected to be paid over 12 months their entire year’s benefits are charged to department funding during the academic year.</a:t>
            </a:r>
          </a:p>
          <a:p>
            <a:pPr marL="365760" indent="-256032" eaLnBrk="1" fontAlgn="auto" hangingPunct="1">
              <a:spcAft>
                <a:spcPts val="0"/>
              </a:spcAft>
              <a:buFont typeface="Wingdings 3"/>
              <a:buChar char=""/>
              <a:defRPr/>
            </a:pPr>
            <a:r>
              <a:rPr lang="en-US" dirty="0" smtClean="0"/>
              <a:t>The employee’s earnings/benefits are paid out of a clearing fund (HEP earnings code) when the employee is off contract.</a:t>
            </a:r>
          </a:p>
          <a:p>
            <a:pPr marL="365760" indent="-256032" eaLnBrk="1" fontAlgn="auto" hangingPunct="1">
              <a:spcAft>
                <a:spcPts val="0"/>
              </a:spcAft>
              <a:buFont typeface="Wingdings 3"/>
              <a:buChar char=""/>
              <a:defRPr/>
            </a:pPr>
            <a:r>
              <a:rPr lang="en-US" dirty="0" smtClean="0"/>
              <a:t>When the budget rolls the new funding will take effect when the employee’s new contract starts for the new academic year.</a:t>
            </a:r>
          </a:p>
          <a:p>
            <a:pPr marL="365760" indent="-256032" eaLnBrk="1" fontAlgn="auto" hangingPunct="1">
              <a:spcAft>
                <a:spcPts val="0"/>
              </a:spcAft>
              <a:buFont typeface="Wingdings 3"/>
              <a:buChar char=""/>
              <a:defRPr/>
            </a:pPr>
            <a:r>
              <a:rPr lang="en-US" dirty="0" smtClean="0"/>
              <a:t>Submit Position Funding Forms as early as possible.</a:t>
            </a:r>
            <a:endParaRPr lang="en-US" dirty="0"/>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How Budget Overrides Payroll</a:t>
            </a:r>
            <a:br>
              <a:rPr lang="en-US" dirty="0" smtClean="0"/>
            </a:br>
            <a:r>
              <a:rPr lang="en-US" dirty="0" smtClean="0"/>
              <a:t>		</a:t>
            </a:r>
            <a:r>
              <a:rPr lang="en-US" sz="3100" dirty="0" smtClean="0"/>
              <a:t>12 Month Employee </a:t>
            </a:r>
            <a:endParaRPr lang="en-US" sz="4000" dirty="0"/>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057400"/>
            <a:ext cx="7514035" cy="3124201"/>
          </a:xfrm>
        </p:spPr>
        <p:txBody>
          <a:bodyPr>
            <a:normAutofit/>
          </a:bodyPr>
          <a:lstStyle/>
          <a:p>
            <a:pPr marL="365760" indent="-256032" eaLnBrk="1" fontAlgn="auto" hangingPunct="1">
              <a:spcAft>
                <a:spcPts val="0"/>
              </a:spcAft>
              <a:buFont typeface="Wingdings 3"/>
              <a:buChar char=""/>
              <a:defRPr/>
            </a:pPr>
            <a:r>
              <a:rPr lang="en-US" dirty="0" smtClean="0"/>
              <a:t>If the employee has elected NOT to be paid over 12 months then they receive earnings during their contract period only.  They will, however, still will receive benefits.</a:t>
            </a:r>
          </a:p>
          <a:p>
            <a:pPr marL="365760" indent="-256032" eaLnBrk="1" fontAlgn="auto" hangingPunct="1">
              <a:spcAft>
                <a:spcPts val="0"/>
              </a:spcAft>
              <a:buFont typeface="Wingdings 3"/>
              <a:buChar char=""/>
              <a:defRPr/>
            </a:pPr>
            <a:r>
              <a:rPr lang="en-US" dirty="0" smtClean="0"/>
              <a:t>When the Budget rolls effective 7/1 the employee’s benefits will be charged to the new funding that rolled in the budget.  The employee’s salary will be charged to the new funding when their next new contract starts.</a:t>
            </a:r>
          </a:p>
          <a:p>
            <a:pPr marL="365760" indent="-256032" eaLnBrk="1" fontAlgn="auto" hangingPunct="1">
              <a:spcAft>
                <a:spcPts val="0"/>
              </a:spcAft>
              <a:buFont typeface="Wingdings 3"/>
              <a:buChar char=""/>
              <a:defRPr/>
            </a:pPr>
            <a:r>
              <a:rPr lang="en-US" dirty="0" smtClean="0"/>
              <a:t>Budget Roll does NOT impact  Additional Pay funding if there is an overriding funding source on the Additional Pay.</a:t>
            </a:r>
          </a:p>
          <a:p>
            <a:pPr marL="365760" indent="-256032" eaLnBrk="1" fontAlgn="auto" hangingPunct="1">
              <a:spcAft>
                <a:spcPts val="0"/>
              </a:spcAft>
              <a:buFont typeface="Wingdings 3"/>
              <a:buChar char=""/>
              <a:defRPr/>
            </a:pPr>
            <a:r>
              <a:rPr lang="en-US" dirty="0" smtClean="0"/>
              <a:t>Submit Position Funding Forms as early as possible if necessary</a:t>
            </a:r>
          </a:p>
          <a:p>
            <a:pPr marL="365760" indent="-256032" eaLnBrk="1" fontAlgn="auto" hangingPunct="1">
              <a:spcAft>
                <a:spcPts val="0"/>
              </a:spcAft>
              <a:buFont typeface="Wingdings 3"/>
              <a:buChar char=""/>
              <a:defRPr/>
            </a:pPr>
            <a:endParaRPr lang="en-US" dirty="0"/>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How Budget Overrides Payroll</a:t>
            </a:r>
            <a:br>
              <a:rPr lang="en-US" dirty="0" smtClean="0"/>
            </a:br>
            <a:r>
              <a:rPr lang="en-US" dirty="0" smtClean="0"/>
              <a:t>		</a:t>
            </a:r>
            <a:r>
              <a:rPr lang="en-US" sz="3100" dirty="0" smtClean="0"/>
              <a:t>Academic Year Employee</a:t>
            </a:r>
            <a:endParaRPr lang="en-US" sz="3100" dirty="0"/>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629840" y="1905000"/>
            <a:ext cx="7514035" cy="3124201"/>
          </a:xfrm>
        </p:spPr>
        <p:txBody>
          <a:bodyPr/>
          <a:lstStyle/>
          <a:p>
            <a:pPr marL="0" indent="0" eaLnBrk="1" hangingPunct="1">
              <a:buNone/>
            </a:pPr>
            <a:r>
              <a:rPr lang="en-US" dirty="0" smtClean="0"/>
              <a:t>For Employees with Base funding being paid from multiple funding sources:</a:t>
            </a:r>
          </a:p>
          <a:p>
            <a:pPr eaLnBrk="1" hangingPunct="1"/>
            <a:r>
              <a:rPr lang="en-US" dirty="0" smtClean="0"/>
              <a:t>Be Aware of potential problem with Additional Pays that are paid from same funding source as regular salary only when amounts are in Department Budget table</a:t>
            </a:r>
          </a:p>
          <a:p>
            <a:pPr eaLnBrk="1" hangingPunct="1"/>
            <a:r>
              <a:rPr lang="en-US" dirty="0" smtClean="0"/>
              <a:t>Always submit position funding forms using percentages even though the budget rolls using dollars</a:t>
            </a:r>
          </a:p>
          <a:p>
            <a:pPr eaLnBrk="1" hangingPunct="1"/>
            <a:endParaRPr lang="en-US" dirty="0" smtClean="0"/>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Additional Pay from Same Funding Source as Base Salary</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838200" y="2209800"/>
            <a:ext cx="7514035" cy="3200400"/>
          </a:xfrm>
        </p:spPr>
        <p:txBody>
          <a:bodyPr/>
          <a:lstStyle/>
          <a:p>
            <a:pPr marL="109537" indent="0" eaLnBrk="1" hangingPunct="1">
              <a:buNone/>
            </a:pPr>
            <a:r>
              <a:rPr lang="en-US" dirty="0" smtClean="0"/>
              <a:t>Query Viewer:</a:t>
            </a:r>
          </a:p>
          <a:p>
            <a:pPr marL="109537" indent="0" eaLnBrk="1" hangingPunct="1">
              <a:buNone/>
            </a:pPr>
            <a:r>
              <a:rPr lang="en-US" dirty="0"/>
              <a:t>	</a:t>
            </a:r>
            <a:r>
              <a:rPr lang="en-US" sz="2000" dirty="0" smtClean="0"/>
              <a:t>Main </a:t>
            </a:r>
            <a:r>
              <a:rPr lang="en-US" sz="2000" dirty="0" err="1" smtClean="0"/>
              <a:t>Menu</a:t>
            </a:r>
            <a:r>
              <a:rPr lang="en-US" sz="2000" dirty="0" err="1" smtClean="0">
                <a:sym typeface="Wingdings" panose="05000000000000000000" pitchFamily="2" charset="2"/>
              </a:rPr>
              <a:t>Reporting</a:t>
            </a:r>
            <a:r>
              <a:rPr lang="en-US" sz="2000" dirty="0" smtClean="0">
                <a:sym typeface="Wingdings" panose="05000000000000000000" pitchFamily="2" charset="2"/>
              </a:rPr>
              <a:t> </a:t>
            </a:r>
            <a:r>
              <a:rPr lang="en-US" sz="2000" dirty="0" err="1" smtClean="0">
                <a:sym typeface="Wingdings" panose="05000000000000000000" pitchFamily="2" charset="2"/>
              </a:rPr>
              <a:t>ToolsQueryQuery</a:t>
            </a:r>
            <a:r>
              <a:rPr lang="en-US" sz="2000" dirty="0" smtClean="0">
                <a:sym typeface="Wingdings" panose="05000000000000000000" pitchFamily="2" charset="2"/>
              </a:rPr>
              <a:t> Viewer</a:t>
            </a:r>
          </a:p>
          <a:p>
            <a:pPr marL="109537" indent="0" eaLnBrk="1" hangingPunct="1">
              <a:buNone/>
            </a:pPr>
            <a:r>
              <a:rPr lang="en-US" dirty="0" smtClean="0"/>
              <a:t>Query Pages:</a:t>
            </a:r>
          </a:p>
          <a:p>
            <a:pPr marL="109537" indent="0" eaLnBrk="1" hangingPunct="1">
              <a:buNone/>
            </a:pPr>
            <a:r>
              <a:rPr lang="en-US" dirty="0"/>
              <a:t>	</a:t>
            </a:r>
            <a:r>
              <a:rPr lang="en-US" sz="2000" dirty="0" smtClean="0"/>
              <a:t>Main </a:t>
            </a:r>
            <a:r>
              <a:rPr lang="en-US" sz="2000" dirty="0" err="1" smtClean="0"/>
              <a:t>Menu</a:t>
            </a:r>
            <a:r>
              <a:rPr lang="en-US" sz="2000" dirty="0" err="1" smtClean="0">
                <a:sym typeface="Wingdings" panose="05000000000000000000" pitchFamily="2" charset="2"/>
              </a:rPr>
              <a:t>Reporting</a:t>
            </a:r>
            <a:r>
              <a:rPr lang="en-US" sz="2000" dirty="0" smtClean="0">
                <a:sym typeface="Wingdings" panose="05000000000000000000" pitchFamily="2" charset="2"/>
              </a:rPr>
              <a:t> </a:t>
            </a:r>
            <a:r>
              <a:rPr lang="en-US" sz="2000" dirty="0" err="1" smtClean="0">
                <a:sym typeface="Wingdings" panose="05000000000000000000" pitchFamily="2" charset="2"/>
              </a:rPr>
              <a:t>ToolsQueryHE</a:t>
            </a:r>
            <a:r>
              <a:rPr lang="en-US" sz="2000" dirty="0" smtClean="0">
                <a:sym typeface="Wingdings" panose="05000000000000000000" pitchFamily="2" charset="2"/>
              </a:rPr>
              <a:t> Query Pages</a:t>
            </a:r>
          </a:p>
          <a:p>
            <a:pPr marL="109537" indent="0" eaLnBrk="1" hangingPunct="1">
              <a:buNone/>
            </a:pPr>
            <a:r>
              <a:rPr lang="en-US" dirty="0" smtClean="0"/>
              <a:t>Examples:</a:t>
            </a:r>
          </a:p>
          <a:p>
            <a:pPr eaLnBrk="1" hangingPunct="1"/>
            <a:r>
              <a:rPr lang="en-US" dirty="0" smtClean="0"/>
              <a:t>NDU_PY_HOURS_WORKED</a:t>
            </a:r>
          </a:p>
          <a:p>
            <a:pPr eaLnBrk="1" hangingPunct="1"/>
            <a:r>
              <a:rPr lang="en-US" dirty="0" smtClean="0"/>
              <a:t>NDU_PY_HOURS_WORKED_DTL</a:t>
            </a:r>
          </a:p>
          <a:p>
            <a:pPr eaLnBrk="1" hangingPunct="1"/>
            <a:r>
              <a:rPr lang="en-US" dirty="0" smtClean="0"/>
              <a:t>NDU_PY_HOURS_WORKED_SUM</a:t>
            </a:r>
          </a:p>
          <a:p>
            <a:pPr eaLnBrk="1" hangingPunct="1"/>
            <a:r>
              <a:rPr lang="en-US" dirty="0" smtClean="0"/>
              <a:t>NDU_HR_ORG_PLUS_LIST </a:t>
            </a:r>
          </a:p>
          <a:p>
            <a:pPr marL="109537" indent="0" eaLnBrk="1" hangingPunct="1">
              <a:buNone/>
            </a:pPr>
            <a:endParaRPr lang="en-US" sz="1200" dirty="0" smtClean="0"/>
          </a:p>
        </p:txBody>
      </p:sp>
      <p:sp>
        <p:nvSpPr>
          <p:cNvPr id="3" name="Title 2"/>
          <p:cNvSpPr>
            <a:spLocks noGrp="1"/>
          </p:cNvSpPr>
          <p:nvPr>
            <p:ph type="title"/>
          </p:nvPr>
        </p:nvSpPr>
        <p:spPr/>
        <p:txBody>
          <a:bodyPr>
            <a:normAutofit/>
          </a:bodyPr>
          <a:lstStyle/>
          <a:p>
            <a:pPr eaLnBrk="1" fontAlgn="auto" hangingPunct="1">
              <a:spcAft>
                <a:spcPts val="0"/>
              </a:spcAft>
              <a:defRPr/>
            </a:pPr>
            <a:r>
              <a:rPr lang="en-US" dirty="0" smtClean="0"/>
              <a:t> HRMS QUERIES</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9840" y="1828800"/>
            <a:ext cx="7514035" cy="3124201"/>
          </a:xfrm>
        </p:spPr>
        <p:txBody>
          <a:bodyPr>
            <a:normAutofit/>
          </a:bodyPr>
          <a:lstStyle/>
          <a:p>
            <a:pPr marL="365760" indent="-256032" eaLnBrk="1" fontAlgn="auto" hangingPunct="1">
              <a:spcAft>
                <a:spcPts val="0"/>
              </a:spcAft>
              <a:buFont typeface="Wingdings 3"/>
              <a:buChar char=""/>
              <a:defRPr/>
            </a:pPr>
            <a:r>
              <a:rPr lang="en-US" b="1" dirty="0" smtClean="0"/>
              <a:t>NDU_CA_GROSS_FRNG_TFUND_ACCPER</a:t>
            </a:r>
            <a:endParaRPr lang="en-US" dirty="0" smtClean="0"/>
          </a:p>
          <a:p>
            <a:pPr marL="621792" lvl="1" eaLnBrk="1" fontAlgn="auto" hangingPunct="1">
              <a:spcBef>
                <a:spcPts val="324"/>
              </a:spcBef>
              <a:spcAft>
                <a:spcPts val="0"/>
              </a:spcAft>
              <a:buFont typeface="Verdana"/>
              <a:buChar char="◦"/>
              <a:defRPr/>
            </a:pPr>
            <a:r>
              <a:rPr lang="en-US" dirty="0" smtClean="0"/>
              <a:t>Provides listing of employees, salary, ER benefits and taxes, by funding source, for specified period and optional by employee</a:t>
            </a:r>
          </a:p>
          <a:p>
            <a:pPr marL="621792" lvl="1" eaLnBrk="1" fontAlgn="auto" hangingPunct="1">
              <a:spcBef>
                <a:spcPts val="324"/>
              </a:spcBef>
              <a:spcAft>
                <a:spcPts val="0"/>
              </a:spcAft>
              <a:buFont typeface="Verdana"/>
              <a:buChar char="◦"/>
              <a:defRPr/>
            </a:pPr>
            <a:r>
              <a:rPr lang="en-US" dirty="0" smtClean="0"/>
              <a:t>See Section 7 of HRMS Department Payroll Queries Handout  </a:t>
            </a:r>
          </a:p>
          <a:p>
            <a:pPr marL="621792" lvl="1" eaLnBrk="1" fontAlgn="auto" hangingPunct="1">
              <a:spcBef>
                <a:spcPts val="324"/>
              </a:spcBef>
              <a:spcAft>
                <a:spcPts val="0"/>
              </a:spcAft>
              <a:buFont typeface="Verdana"/>
              <a:buChar char="◦"/>
              <a:defRPr/>
            </a:pPr>
            <a:r>
              <a:rPr lang="en-US" dirty="0" smtClean="0"/>
              <a:t>Excellent query for providing salary backup documentation by funding source for a period of time.</a:t>
            </a:r>
          </a:p>
          <a:p>
            <a:pPr marL="621792" lvl="1" eaLnBrk="1" fontAlgn="auto" hangingPunct="1">
              <a:spcBef>
                <a:spcPts val="324"/>
              </a:spcBef>
              <a:spcAft>
                <a:spcPts val="0"/>
              </a:spcAft>
              <a:buFont typeface="Verdana"/>
              <a:buChar char="◦"/>
              <a:defRPr/>
            </a:pPr>
            <a:r>
              <a:rPr lang="en-US" dirty="0" smtClean="0"/>
              <a:t>One day after Payroll Confirm all data will be available on the Gross &amp; Fringe report.</a:t>
            </a:r>
          </a:p>
          <a:p>
            <a:pPr marL="365760" indent="-256032" eaLnBrk="1" fontAlgn="auto" hangingPunct="1">
              <a:spcAft>
                <a:spcPts val="0"/>
              </a:spcAft>
              <a:buFont typeface="Wingdings 3"/>
              <a:buChar char=""/>
              <a:defRPr/>
            </a:pPr>
            <a:endParaRPr lang="en-US" dirty="0"/>
          </a:p>
        </p:txBody>
      </p:sp>
      <p:sp>
        <p:nvSpPr>
          <p:cNvPr id="3" name="Title 2"/>
          <p:cNvSpPr>
            <a:spLocks noGrp="1"/>
          </p:cNvSpPr>
          <p:nvPr>
            <p:ph type="title"/>
          </p:nvPr>
        </p:nvSpPr>
        <p:spPr/>
        <p:txBody>
          <a:bodyPr/>
          <a:lstStyle/>
          <a:p>
            <a:pPr eaLnBrk="1" fontAlgn="auto" hangingPunct="1">
              <a:spcAft>
                <a:spcPts val="0"/>
              </a:spcAft>
              <a:defRPr/>
            </a:pPr>
            <a:r>
              <a:rPr lang="en-US" dirty="0" smtClean="0"/>
              <a:t>Recommended HRMS Query</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a:xfrm>
            <a:off x="914400" y="2000069"/>
            <a:ext cx="7514035" cy="3124201"/>
          </a:xfrm>
        </p:spPr>
        <p:txBody>
          <a:bodyPr/>
          <a:lstStyle/>
          <a:p>
            <a:pPr marL="109537" indent="0" eaLnBrk="1" hangingPunct="1">
              <a:buNone/>
            </a:pPr>
            <a:endParaRPr lang="en-US" dirty="0" smtClean="0"/>
          </a:p>
          <a:p>
            <a:pPr eaLnBrk="1" hangingPunct="1"/>
            <a:r>
              <a:rPr lang="en-US" dirty="0" smtClean="0"/>
              <a:t>Short Break before Payroll Intermediate Session continues</a:t>
            </a:r>
          </a:p>
          <a:p>
            <a:pPr eaLnBrk="1" hangingPunct="1"/>
            <a:r>
              <a:rPr lang="en-US" dirty="0" smtClean="0"/>
              <a:t>Payroll Intermediate Session will include:</a:t>
            </a:r>
          </a:p>
          <a:p>
            <a:pPr lvl="1" eaLnBrk="1" hangingPunct="1"/>
            <a:r>
              <a:rPr lang="en-US" dirty="0" smtClean="0"/>
              <a:t>HRMS Access for Departments</a:t>
            </a:r>
          </a:p>
          <a:p>
            <a:pPr lvl="1" eaLnBrk="1" hangingPunct="1"/>
            <a:r>
              <a:rPr lang="en-US" dirty="0" smtClean="0"/>
              <a:t>Campus Address Information Update</a:t>
            </a:r>
          </a:p>
          <a:p>
            <a:pPr lvl="1" eaLnBrk="1" hangingPunct="1"/>
            <a:r>
              <a:rPr lang="en-US" dirty="0" smtClean="0"/>
              <a:t>Department Reports</a:t>
            </a:r>
          </a:p>
          <a:p>
            <a:pPr lvl="1" eaLnBrk="1" hangingPunct="1"/>
            <a:r>
              <a:rPr lang="en-US" dirty="0" smtClean="0"/>
              <a:t>Department Budget Table</a:t>
            </a:r>
          </a:p>
          <a:p>
            <a:pPr lvl="1" eaLnBrk="1" hangingPunct="1"/>
            <a:r>
              <a:rPr lang="en-US" dirty="0" smtClean="0"/>
              <a:t>Retroactive Distribution requests</a:t>
            </a:r>
          </a:p>
          <a:p>
            <a:pPr marL="392113" lvl="1" indent="0" eaLnBrk="1" hangingPunct="1">
              <a:buNone/>
            </a:pPr>
            <a:endParaRPr lang="en-US" dirty="0" smtClean="0"/>
          </a:p>
        </p:txBody>
      </p:sp>
      <p:sp>
        <p:nvSpPr>
          <p:cNvPr id="3" name="Title 2"/>
          <p:cNvSpPr>
            <a:spLocks noGrp="1"/>
          </p:cNvSpPr>
          <p:nvPr>
            <p:ph type="title"/>
          </p:nvPr>
        </p:nvSpPr>
        <p:spPr/>
        <p:txBody>
          <a:bodyPr/>
          <a:lstStyle/>
          <a:p>
            <a:pPr algn="ctr" eaLnBrk="1" fontAlgn="auto" hangingPunct="1">
              <a:spcAft>
                <a:spcPts val="0"/>
              </a:spcAft>
              <a:defRPr/>
            </a:pPr>
            <a:r>
              <a:rPr lang="en-US" dirty="0" smtClean="0"/>
              <a:t>Halftime  </a:t>
            </a:r>
            <a:endParaRPr lang="en-US" dirty="0"/>
          </a:p>
        </p:txBody>
      </p:sp>
      <p:pic>
        <p:nvPicPr>
          <p:cNvPr id="1026" name="Picture 2" descr="C:\Users\trish.muir\AppData\Local\Microsoft\Windows\Temporary Internet Files\Content.IE5\ABWEVV67\MC90044178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381000"/>
            <a:ext cx="2743200" cy="2387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rish.muir\AppData\Local\Microsoft\Windows\Temporary Internet Files\Content.IE5\ABWEVV67\MC90044178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34" y="-431800"/>
            <a:ext cx="2743200" cy="2438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hyperlink" Target="https://adminsys.ndus.edu/psp/hehp/EMPLOYEE/HRMS/c/ROLE_EMPLOYEE.PY_IC_PAY_INQ.GBL?NAVSTACK=Clear&amp;FolderPath=PORTAL_ROOT_OBJECT.CO_EMPLOYEE_SELF_SERVICE.HC_PAYROLL_COMP.HC_PY_IC_PAY_INQ_GBL&amp;IsFolder=false&amp;IgnoreParamTempl=FolderPath,IsFolder" TargetMode="External"/><Relationship Id="rId1" Type="http://schemas.openxmlformats.org/officeDocument/2006/relationships/image" Target="../media/image1.jpeg"/></Relationships>
</file>

<file path=ppt/theme/theme1.xml><?xml version="1.0" encoding="utf-8"?>
<a:theme xmlns:a="http://schemas.openxmlformats.org/drawingml/2006/main" name="Theme1UND">
  <a:themeElements>
    <a:clrScheme name="UND">
      <a:dk1>
        <a:srgbClr val="000000"/>
      </a:dk1>
      <a:lt1>
        <a:srgbClr val="FFFFFF"/>
      </a:lt1>
      <a:dk2>
        <a:srgbClr val="000000"/>
      </a:dk2>
      <a:lt2>
        <a:srgbClr val="CDD0D1"/>
      </a:lt2>
      <a:accent1>
        <a:srgbClr val="E1671F"/>
      </a:accent1>
      <a:accent2>
        <a:srgbClr val="009A44"/>
      </a:accent2>
      <a:accent3>
        <a:srgbClr val="E29D3E"/>
      </a:accent3>
      <a:accent4>
        <a:srgbClr val="D64A3B"/>
      </a:accent4>
      <a:accent5>
        <a:srgbClr val="D64787"/>
      </a:accent5>
      <a:accent6>
        <a:srgbClr val="A666E1"/>
      </a:accent6>
      <a:hlink>
        <a:srgbClr val="3085ED"/>
      </a:hlink>
      <a:folHlink>
        <a:srgbClr val="82B6F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txDef>
      <a:spPr>
        <a:noFill/>
      </a:spPr>
      <a:bodyPr wrap="square" rtlCol="0">
        <a:spAutoFit/>
      </a:bodyPr>
      <a:lstStyle>
        <a:defPPr>
          <a:defRPr dirty="0">
            <a:hlinkClick xmlns:r="http://schemas.openxmlformats.org/officeDocument/2006/relationships" r:id="rId2"/>
          </a:defRPr>
        </a:defPPr>
      </a:lstStyle>
    </a:txDef>
  </a:objectDefaults>
  <a:extraClrSchemeLst/>
  <a:extLst>
    <a:ext uri="{05A4C25C-085E-4340-85A3-A5531E510DB2}">
      <thm15:themeFamily xmlns:thm15="http://schemas.microsoft.com/office/thememl/2012/main" name="Theme1UND" id="{1B3B2C39-E7B4-4A52-B6D7-3C49968205BD}" vid="{E86DE1F5-FCE0-4446-91BE-FD880AB5D0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Theme1UND</Template>
  <TotalTime>1784</TotalTime>
  <Words>1007</Words>
  <Application>Microsoft Office PowerPoint</Application>
  <PresentationFormat>On-screen Show (4:3)</PresentationFormat>
  <Paragraphs>138</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Lucida Sans Unicode</vt:lpstr>
      <vt:lpstr>Verdana</vt:lpstr>
      <vt:lpstr>Wingdings</vt:lpstr>
      <vt:lpstr>Wingdings 3</vt:lpstr>
      <vt:lpstr>Theme1UND</vt:lpstr>
      <vt:lpstr>Intermediate Payroll Session</vt:lpstr>
      <vt:lpstr>Topics to Be Presented</vt:lpstr>
      <vt:lpstr>Budget Rollover to Department Budget Table</vt:lpstr>
      <vt:lpstr>How Budget Overrides Payroll   12 Month Employee </vt:lpstr>
      <vt:lpstr>How Budget Overrides Payroll   Academic Year Employee</vt:lpstr>
      <vt:lpstr>Additional Pay from Same Funding Source as Base Salary</vt:lpstr>
      <vt:lpstr> HRMS QUERIES</vt:lpstr>
      <vt:lpstr>Recommended HRMS Query</vt:lpstr>
      <vt:lpstr>Halftime  </vt:lpstr>
      <vt:lpstr>HRMS Access for Departments</vt:lpstr>
      <vt:lpstr>PowerPoint Presentation</vt:lpstr>
      <vt:lpstr>HRMS Access Restricted</vt:lpstr>
      <vt:lpstr>Campus Address Update</vt:lpstr>
      <vt:lpstr>Department Reports</vt:lpstr>
      <vt:lpstr>Retroactive Distributions</vt:lpstr>
      <vt:lpstr>Types of Retroactive Distributions</vt:lpstr>
      <vt:lpstr>Completion of Retroactive Distribution Forms</vt:lpstr>
      <vt:lpstr>TLAB – Time &amp; Labor/Absence Management</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Payroll Session</dc:title>
  <dc:creator>phanson</dc:creator>
  <cp:lastModifiedBy>Barstad, Joanne</cp:lastModifiedBy>
  <cp:revision>132</cp:revision>
  <cp:lastPrinted>2018-06-28T14:04:24Z</cp:lastPrinted>
  <dcterms:created xsi:type="dcterms:W3CDTF">2010-02-24T03:04:01Z</dcterms:created>
  <dcterms:modified xsi:type="dcterms:W3CDTF">2018-06-28T14:55:39Z</dcterms:modified>
</cp:coreProperties>
</file>